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webextensions/webextension1.xml" ContentType="application/vnd.ms-office.webextension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webextensions/webextension2.xml" ContentType="application/vnd.ms-office.webextension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webextensions/webextension3.xml" ContentType="application/vnd.ms-office.webextension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sldIdLst>
    <p:sldId id="278" r:id="rId2"/>
    <p:sldId id="257" r:id="rId3"/>
    <p:sldId id="259" r:id="rId4"/>
    <p:sldId id="260" r:id="rId5"/>
    <p:sldId id="263" r:id="rId6"/>
    <p:sldId id="264" r:id="rId7"/>
    <p:sldId id="265" r:id="rId8"/>
    <p:sldId id="272" r:id="rId9"/>
    <p:sldId id="266" r:id="rId10"/>
    <p:sldId id="267" r:id="rId11"/>
    <p:sldId id="271" r:id="rId12"/>
    <p:sldId id="273" r:id="rId13"/>
    <p:sldId id="268" r:id="rId14"/>
    <p:sldId id="269" r:id="rId15"/>
    <p:sldId id="275" r:id="rId16"/>
    <p:sldId id="277" r:id="rId17"/>
    <p:sldId id="280" r:id="rId18"/>
    <p:sldId id="281" r:id="rId19"/>
    <p:sldId id="282" r:id="rId20"/>
    <p:sldId id="283" r:id="rId21"/>
    <p:sldId id="284" r:id="rId22"/>
    <p:sldId id="285" r:id="rId23"/>
    <p:sldId id="274" r:id="rId24"/>
    <p:sldId id="279" r:id="rId25"/>
    <p:sldId id="276" r:id="rId26"/>
    <p:sldId id="270" r:id="rId27"/>
    <p:sldId id="261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481"/>
    <a:srgbClr val="DF227B"/>
    <a:srgbClr val="0020B4"/>
    <a:srgbClr val="1E3DB4"/>
    <a:srgbClr val="222581"/>
    <a:srgbClr val="BA0F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72"/>
    <p:restoredTop sz="91478"/>
  </p:normalViewPr>
  <p:slideViewPr>
    <p:cSldViewPr snapToGrid="0" snapToObjects="1">
      <p:cViewPr varScale="1">
        <p:scale>
          <a:sx n="117" d="100"/>
          <a:sy n="117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F4596B-9A7B-DC4F-81E8-A9F94D9D926E}" type="datetimeFigureOut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D25F5A-3B71-6349-B450-6D179EA5AE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8101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79101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45429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24284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8596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250897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59920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25280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90233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28281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90709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2705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92840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87703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33613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932308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996134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24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93238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68760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29021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27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7010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576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7617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12936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1029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6959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56952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25F5A-3B71-6349-B450-6D179EA5AE89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5189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1804E-3A7B-CB4E-A07E-DA9E522294ED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9" name="제목 8"/>
          <p:cNvSpPr>
            <a:spLocks noGrp="1"/>
          </p:cNvSpPr>
          <p:nvPr>
            <p:ph type="title"/>
          </p:nvPr>
        </p:nvSpPr>
        <p:spPr>
          <a:xfrm>
            <a:off x="838200" y="1879292"/>
            <a:ext cx="10515600" cy="1325563"/>
          </a:xfrm>
        </p:spPr>
        <p:txBody>
          <a:bodyPr/>
          <a:lstStyle>
            <a:lvl1pPr algn="ctr"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kumimoji="1" lang="ko-KR" altLang="en-US" dirty="0" smtClean="0"/>
              <a:t>마스터 제목 스타일 편집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2265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2D529-5BC2-CA4B-8EDA-2F62141EB15F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88422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B4D01-7904-7F46-9EAF-A99AD9563ABF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29134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1254-D30F-E443-B058-677F77DBB29C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030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AD51-8BEA-4049-AA0C-7229ED7C6484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595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9960D-4C3D-6A44-A753-3BC358D4232E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1086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C5941-7B3B-6946-B286-09FC43BFD012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8797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9C05E-B13E-8744-86BE-90F73818B2DC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979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FE762-09EA-D042-B4FE-44AC12DC16EF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3009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B593D-E2AA-4546-A68E-611AFFA83616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4067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D0F93-1FE6-C74E-96BA-9B581C77F872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1602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303CB-A68E-B040-8B4C-1351696851A1}" type="datetime1">
              <a:rPr kumimoji="1" lang="ko-KR" altLang="en-US" smtClean="0"/>
              <a:t>2017. 9. 17.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75774-3282-1C4A-9118-50EA78BFB2A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4021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11/relationships/webextension" Target="../webextensions/webextension1.xml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11/relationships/webextension" Target="../webextensions/webextension2.xml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11/relationships/webextension" Target="../webextensions/webextension3.xml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05931"/>
            <a:ext cx="9144000" cy="171762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3600" b="1" dirty="0" smtClean="0">
                <a:solidFill>
                  <a:srgbClr val="1E3DB4"/>
                </a:solidFill>
              </a:rPr>
              <a:t>Practice #3: </a:t>
            </a:r>
            <a:r>
              <a:rPr kumimoji="1" lang="en-US" altLang="ko-KR" sz="3600" b="1" dirty="0" err="1" smtClean="0">
                <a:solidFill>
                  <a:srgbClr val="1E3DB4"/>
                </a:solidFill>
              </a:rPr>
              <a:t>PyTorch</a:t>
            </a:r>
            <a:r>
              <a:rPr kumimoji="1" lang="en-US" altLang="ko-KR" sz="3600" b="1" dirty="0" smtClean="0">
                <a:solidFill>
                  <a:srgbClr val="1E3DB4"/>
                </a:solidFill>
              </a:rPr>
              <a:t> Basics</a:t>
            </a:r>
            <a:br>
              <a:rPr kumimoji="1" lang="en-US" altLang="ko-KR" sz="3600" b="1" dirty="0" smtClean="0">
                <a:solidFill>
                  <a:srgbClr val="1E3DB4"/>
                </a:solidFill>
              </a:rPr>
            </a:br>
            <a:r>
              <a:rPr kumimoji="1" lang="en-US" altLang="ko-KR" sz="2400" b="1" dirty="0" smtClean="0">
                <a:solidFill>
                  <a:srgbClr val="1E3DB4"/>
                </a:solidFill>
              </a:rPr>
              <a:t>Basic Concepts, Tensors, Data processing, </a:t>
            </a:r>
            <a:br>
              <a:rPr kumimoji="1" lang="en-US" altLang="ko-KR" sz="2400" b="1" dirty="0" smtClean="0">
                <a:solidFill>
                  <a:srgbClr val="1E3DB4"/>
                </a:solidFill>
              </a:rPr>
            </a:br>
            <a:r>
              <a:rPr kumimoji="1" lang="en-US" altLang="ko-KR" sz="2400" b="1" dirty="0" err="1" smtClean="0">
                <a:solidFill>
                  <a:srgbClr val="1E3DB4"/>
                </a:solidFill>
              </a:rPr>
              <a:t>Autograd</a:t>
            </a:r>
            <a:r>
              <a:rPr kumimoji="1" lang="en-US" altLang="ko-KR" sz="2400" b="1" dirty="0" smtClean="0">
                <a:solidFill>
                  <a:srgbClr val="1E3DB4"/>
                </a:solidFill>
              </a:rPr>
              <a:t> mechanics, Feed-forward NN </a:t>
            </a:r>
            <a:endParaRPr kumimoji="1" lang="ko-KR" altLang="en-US" sz="3600" b="1" dirty="0">
              <a:solidFill>
                <a:srgbClr val="1E3DB4"/>
              </a:solidFill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4294967295"/>
          </p:nvPr>
        </p:nvSpPr>
        <p:spPr>
          <a:xfrm>
            <a:off x="3447535" y="2823561"/>
            <a:ext cx="5296930" cy="3450239"/>
          </a:xfrm>
        </p:spPr>
        <p:txBody>
          <a:bodyPr>
            <a:normAutofit lnSpcReduction="10000"/>
          </a:bodyPr>
          <a:lstStyle/>
          <a:p>
            <a:pPr marL="0" indent="0" algn="ctr" latinLnBrk="0">
              <a:lnSpc>
                <a:spcPct val="150000"/>
              </a:lnSpc>
              <a:spcBef>
                <a:spcPts val="0"/>
              </a:spcBef>
              <a:buNone/>
              <a:defRPr/>
            </a:pPr>
            <a:r>
              <a:rPr kumimoji="1" lang="en-US" altLang="ko-KR" sz="2400" b="1" dirty="0"/>
              <a:t>TA: </a:t>
            </a:r>
            <a:r>
              <a:rPr kumimoji="1" lang="en-US" altLang="ko-KR" sz="2400" b="1" dirty="0" smtClean="0"/>
              <a:t>Jun-</a:t>
            </a:r>
            <a:r>
              <a:rPr kumimoji="1" lang="en-US" altLang="ko-KR" sz="2400" b="1" dirty="0" err="1" smtClean="0"/>
              <a:t>Sik</a:t>
            </a:r>
            <a:r>
              <a:rPr kumimoji="1" lang="en-US" altLang="ko-KR" sz="2400" b="1" dirty="0" smtClean="0"/>
              <a:t> </a:t>
            </a:r>
            <a:r>
              <a:rPr kumimoji="1" lang="en-US" altLang="ko-KR" sz="2400" b="1" dirty="0"/>
              <a:t>Choi &amp; </a:t>
            </a:r>
            <a:r>
              <a:rPr kumimoji="1" lang="en-US" altLang="ko-KR" sz="2400" b="1" dirty="0" err="1" smtClean="0"/>
              <a:t>Jee-Seok</a:t>
            </a:r>
            <a:r>
              <a:rPr kumimoji="1" lang="en-US" altLang="ko-KR" sz="2400" b="1" dirty="0" smtClean="0"/>
              <a:t> </a:t>
            </a:r>
            <a:r>
              <a:rPr kumimoji="1" lang="en-US" altLang="ko-KR" sz="2400" b="1" dirty="0"/>
              <a:t>Yoon</a:t>
            </a:r>
          </a:p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200" b="1" dirty="0" smtClean="0"/>
          </a:p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2100" b="1" dirty="0" smtClean="0"/>
              <a:t>Instructor: Heung-Il Suk</a:t>
            </a:r>
          </a:p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dirty="0" err="1" smtClean="0">
                <a:solidFill>
                  <a:srgbClr val="222581"/>
                </a:solidFill>
              </a:rPr>
              <a:t>hisuk@korea.ac.kr</a:t>
            </a:r>
            <a:endParaRPr kumimoji="1" lang="en-US" altLang="ko-KR" sz="1800" dirty="0" smtClean="0">
              <a:solidFill>
                <a:srgbClr val="222581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dirty="0" smtClean="0">
                <a:solidFill>
                  <a:srgbClr val="222581"/>
                </a:solidFill>
              </a:rPr>
              <a:t>http://www.ku-milab.org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800" dirty="0" smtClean="0">
              <a:solidFill>
                <a:srgbClr val="222581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dirty="0" smtClean="0"/>
              <a:t>Department of Brain and Cognitive Engineering,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dirty="0" smtClean="0"/>
              <a:t>Korea University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800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800" dirty="0" smtClean="0"/>
              <a:t>September 19, 2017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800" dirty="0">
              <a:solidFill>
                <a:srgbClr val="222581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800" dirty="0" smtClean="0">
              <a:solidFill>
                <a:srgbClr val="222581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800" dirty="0">
              <a:solidFill>
                <a:srgbClr val="222581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800" dirty="0" smtClean="0">
              <a:solidFill>
                <a:srgbClr val="222581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dirty="0">
              <a:solidFill>
                <a:srgbClr val="222581"/>
              </a:solidFill>
            </a:endParaRPr>
          </a:p>
        </p:txBody>
      </p:sp>
      <p:sp>
        <p:nvSpPr>
          <p:cNvPr id="4" name="텍스트 상자 3"/>
          <p:cNvSpPr txBox="1"/>
          <p:nvPr/>
        </p:nvSpPr>
        <p:spPr>
          <a:xfrm>
            <a:off x="4040659" y="518984"/>
            <a:ext cx="4412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 smtClean="0">
                <a:solidFill>
                  <a:srgbClr val="BA0F4C"/>
                </a:solidFill>
              </a:rPr>
              <a:t>[SKT AI Course: Deep Learning Basics]</a:t>
            </a:r>
            <a:endParaRPr kumimoji="1" lang="ko-KR" altLang="en-US" b="1" dirty="0">
              <a:solidFill>
                <a:srgbClr val="BA0F4C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7808" y="2823561"/>
            <a:ext cx="1554480" cy="93878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64" y="2823560"/>
            <a:ext cx="973528" cy="131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06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Difference </a:t>
            </a:r>
            <a:r>
              <a:rPr kumimoji="1" lang="mr-IN" altLang="ko-KR" sz="3600" b="1" dirty="0" smtClean="0">
                <a:solidFill>
                  <a:srgbClr val="1E3DB4"/>
                </a:solidFill>
              </a:rPr>
              <a:t>–</a:t>
            </a:r>
            <a:r>
              <a:rPr kumimoji="1" lang="en-US" altLang="ko-KR" sz="3600" b="1" dirty="0" smtClean="0">
                <a:solidFill>
                  <a:srgbClr val="1E3DB4"/>
                </a:solidFill>
              </a:rPr>
              <a:t> Visualization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827904"/>
            <a:ext cx="5856528" cy="5508961"/>
          </a:xfrm>
        </p:spPr>
        <p:txBody>
          <a:bodyPr/>
          <a:lstStyle/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Tensorflow</a:t>
            </a:r>
            <a:endParaRPr kumimoji="1" lang="en-US" altLang="ko-KR" b="1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has its own visualization tool </a:t>
            </a:r>
            <a:r>
              <a:rPr kumimoji="1" lang="en-US" altLang="ko-KR" b="1" dirty="0" err="1" smtClean="0"/>
              <a:t>Tensorboard</a:t>
            </a:r>
            <a:r>
              <a:rPr kumimoji="1" lang="en-US" altLang="ko-KR" dirty="0" smtClean="0"/>
              <a:t>.</a:t>
            </a:r>
            <a:br>
              <a:rPr kumimoji="1" lang="en-US" altLang="ko-KR" dirty="0" smtClean="0"/>
            </a:br>
            <a:endParaRPr kumimoji="1" lang="en-US" altLang="ko-KR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err="1" smtClean="0"/>
              <a:t>Tensorboard</a:t>
            </a:r>
            <a:r>
              <a:rPr kumimoji="1" lang="en-US" altLang="ko-KR" dirty="0" smtClean="0"/>
              <a:t> can</a:t>
            </a:r>
          </a:p>
          <a:p>
            <a:pPr lvl="2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sz="2400" dirty="0" smtClean="0"/>
              <a:t>display model graph</a:t>
            </a:r>
          </a:p>
          <a:p>
            <a:pPr lvl="2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sz="2400" dirty="0" smtClean="0"/>
              <a:t>plot scalar variables</a:t>
            </a:r>
          </a:p>
          <a:p>
            <a:pPr lvl="2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sz="2400" dirty="0" smtClean="0"/>
              <a:t>visualize distributions and histograms</a:t>
            </a:r>
          </a:p>
          <a:p>
            <a:pPr lvl="2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sz="2400" dirty="0" smtClean="0"/>
              <a:t>visualize images</a:t>
            </a:r>
          </a:p>
          <a:p>
            <a:pPr lvl="2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sz="2400" dirty="0" smtClean="0"/>
              <a:t>visualize </a:t>
            </a:r>
            <a:r>
              <a:rPr kumimoji="1" lang="en-US" altLang="ko-KR" sz="2400" dirty="0" err="1" smtClean="0"/>
              <a:t>embeddings</a:t>
            </a:r>
            <a:endParaRPr kumimoji="1" lang="en-US" altLang="ko-KR" sz="2400" dirty="0" smtClean="0"/>
          </a:p>
          <a:p>
            <a:pPr lvl="2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sz="2400" dirty="0" smtClean="0"/>
              <a:t>play audio</a:t>
            </a:r>
            <a:br>
              <a:rPr kumimoji="1" lang="en-US" altLang="ko-KR" sz="2400" dirty="0" smtClean="0"/>
            </a:br>
            <a:endParaRPr kumimoji="1" lang="en-US" altLang="ko-KR" sz="2400" dirty="0" smtClean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10</a:t>
            </a:fld>
            <a:endParaRPr kumimoji="1" lang="ko-KR" altLang="en-US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5975498" y="827904"/>
            <a:ext cx="5911702" cy="5893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Pytorch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Currently, no equivalent for </a:t>
            </a:r>
            <a:r>
              <a:rPr kumimoji="1" lang="en-US" altLang="ko-KR" dirty="0" err="1" smtClean="0"/>
              <a:t>Tensorboard</a:t>
            </a:r>
            <a:r>
              <a:rPr kumimoji="1" lang="en-US" altLang="ko-KR" dirty="0" smtClean="0"/>
              <a:t>.</a:t>
            </a:r>
            <a:br>
              <a:rPr kumimoji="1" lang="en-US" altLang="ko-KR" dirty="0" smtClean="0"/>
            </a:br>
            <a:endParaRPr kumimoji="1" lang="en-US" altLang="ko-KR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Integrations to </a:t>
            </a:r>
            <a:r>
              <a:rPr kumimoji="1" lang="en-US" altLang="ko-KR" dirty="0" err="1" smtClean="0"/>
              <a:t>tensorboard</a:t>
            </a:r>
            <a:r>
              <a:rPr kumimoji="1" lang="en-US" altLang="ko-KR" dirty="0" smtClean="0"/>
              <a:t> exist</a:t>
            </a:r>
            <a:br>
              <a:rPr kumimoji="1" lang="en-US" altLang="ko-KR" dirty="0" smtClean="0"/>
            </a:br>
            <a:endParaRPr kumimoji="1" lang="en-US" altLang="ko-KR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standard plotting tools (</a:t>
            </a:r>
            <a:r>
              <a:rPr kumimoji="1" lang="en-US" altLang="ko-KR" dirty="0" err="1" smtClean="0"/>
              <a:t>matplotlib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seaborn</a:t>
            </a:r>
            <a:r>
              <a:rPr kumimoji="1" lang="en-US" altLang="ko-KR" dirty="0" smtClean="0"/>
              <a:t>) can be used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40316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Difference </a:t>
            </a:r>
            <a:r>
              <a:rPr kumimoji="1" lang="mr-IN" altLang="ko-KR" sz="3600" b="1" dirty="0" smtClean="0">
                <a:solidFill>
                  <a:srgbClr val="1E3DB4"/>
                </a:solidFill>
              </a:rPr>
              <a:t>–</a:t>
            </a:r>
            <a:r>
              <a:rPr kumimoji="1" lang="en-US" altLang="ko-KR" sz="3600" b="1" dirty="0" smtClean="0">
                <a:solidFill>
                  <a:srgbClr val="1E3DB4"/>
                </a:solidFill>
              </a:rPr>
              <a:t> Serialization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1328663"/>
            <a:ext cx="5580082" cy="5008202"/>
          </a:xfrm>
        </p:spPr>
        <p:txBody>
          <a:bodyPr/>
          <a:lstStyle/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Tensorflow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Tf.Saver</a:t>
            </a:r>
            <a:r>
              <a:rPr kumimoji="1" lang="ko-KR" altLang="en-US" b="1" dirty="0" smtClean="0"/>
              <a:t> </a:t>
            </a:r>
            <a:r>
              <a:rPr kumimoji="1" lang="en-US" altLang="ko-KR" dirty="0" smtClean="0"/>
              <a:t>object provides  easy way to save models and check-points.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b="1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Entire graph can be saved as a protocol buffer.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Graph can be loaded in other supported languages (C++, JAVA)</a:t>
            </a:r>
            <a:endParaRPr kumimoji="1" lang="en-US" altLang="ko-KR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11</a:t>
            </a:fld>
            <a:endParaRPr kumimoji="1" lang="ko-KR" altLang="en-US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5975498" y="1328662"/>
            <a:ext cx="5911702" cy="5392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Pytorch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provides simple API that can save all the weights of a model.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/>
          </a:p>
        </p:txBody>
      </p:sp>
      <p:sp>
        <p:nvSpPr>
          <p:cNvPr id="4" name="텍스트 상자 3"/>
          <p:cNvSpPr txBox="1"/>
          <p:nvPr/>
        </p:nvSpPr>
        <p:spPr>
          <a:xfrm>
            <a:off x="395416" y="13184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395416" y="827904"/>
            <a:ext cx="11160164" cy="5007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sz="2400" dirty="0" smtClean="0"/>
              <a:t>Both frameworks provides simple way to saving and loading models</a:t>
            </a:r>
            <a:endParaRPr kumimoji="1"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839876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Difference </a:t>
            </a:r>
            <a:r>
              <a:rPr kumimoji="1" lang="mr-IN" altLang="ko-KR" sz="3600" b="1" dirty="0" smtClean="0">
                <a:solidFill>
                  <a:srgbClr val="1E3DB4"/>
                </a:solidFill>
              </a:rPr>
              <a:t>–</a:t>
            </a:r>
            <a:r>
              <a:rPr kumimoji="1" lang="en-US" altLang="ko-KR" sz="3600" b="1" dirty="0" smtClean="0">
                <a:solidFill>
                  <a:srgbClr val="1E3DB4"/>
                </a:solidFill>
              </a:rPr>
              <a:t> Custom extensions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2509556"/>
            <a:ext cx="5580082" cy="5508961"/>
          </a:xfrm>
        </p:spPr>
        <p:txBody>
          <a:bodyPr/>
          <a:lstStyle/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Tensorflow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requires more boilerplate code for custom extensions.</a:t>
            </a:r>
            <a:endParaRPr kumimoji="1" lang="en-US" altLang="ko-KR" b="1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12</a:t>
            </a:fld>
            <a:endParaRPr kumimoji="1" lang="ko-KR" altLang="en-US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5975498" y="2317250"/>
            <a:ext cx="5911702" cy="5893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Pytorch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You can make extensions by simply write an interface and </a:t>
            </a:r>
            <a:r>
              <a:rPr kumimoji="1" lang="en-US" altLang="ko-KR" dirty="0" err="1" smtClean="0"/>
              <a:t>correponding</a:t>
            </a:r>
            <a:r>
              <a:rPr kumimoji="1" lang="en-US" altLang="ko-KR" dirty="0" smtClean="0"/>
              <a:t> implementation for each of the CPU and GPU versions.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/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395416" y="827904"/>
            <a:ext cx="11160164" cy="9551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sz="2400" dirty="0" smtClean="0"/>
              <a:t>Building or binding custom extensions written in C, C++ or CUDA is doable </a:t>
            </a:r>
            <a:r>
              <a:rPr kumimoji="1" lang="en-US" altLang="ko-KR" sz="2400" smtClean="0"/>
              <a:t>in both frameworks</a:t>
            </a:r>
            <a:endParaRPr kumimoji="1"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665874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Difference </a:t>
            </a:r>
            <a:r>
              <a:rPr kumimoji="1" lang="mr-IN" altLang="ko-KR" sz="3600" b="1" dirty="0" smtClean="0">
                <a:solidFill>
                  <a:srgbClr val="1E3DB4"/>
                </a:solidFill>
              </a:rPr>
              <a:t>–</a:t>
            </a:r>
            <a:r>
              <a:rPr kumimoji="1" lang="en-US" altLang="ko-KR" sz="3600" b="1" dirty="0" smtClean="0">
                <a:solidFill>
                  <a:srgbClr val="1E3DB4"/>
                </a:solidFill>
              </a:rPr>
              <a:t> Deployment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827904"/>
            <a:ext cx="5856528" cy="5508961"/>
          </a:xfrm>
        </p:spPr>
        <p:txBody>
          <a:bodyPr/>
          <a:lstStyle/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Tensorflow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Tensorflow</a:t>
            </a:r>
            <a:r>
              <a:rPr kumimoji="1" lang="en-US" altLang="ko-KR" b="1" dirty="0" smtClean="0"/>
              <a:t> Serving </a:t>
            </a:r>
            <a:r>
              <a:rPr kumimoji="1" lang="en-US" altLang="ko-KR" dirty="0" smtClean="0"/>
              <a:t>provides a easy way to deploy models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models can be deployed into </a:t>
            </a:r>
            <a:r>
              <a:rPr kumimoji="1" lang="en-US" altLang="ko-KR" dirty="0" err="1" smtClean="0"/>
              <a:t>embeded</a:t>
            </a:r>
            <a:r>
              <a:rPr kumimoji="1" lang="en-US" altLang="ko-KR" dirty="0" smtClean="0"/>
              <a:t> system or mobile platforms.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sz="2400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Provide high performance server-side deployments</a:t>
            </a:r>
            <a:br>
              <a:rPr kumimoji="1" lang="en-US" altLang="ko-KR" dirty="0" smtClean="0"/>
            </a:br>
            <a:endParaRPr kumimoji="1" lang="en-US" altLang="ko-KR" sz="2400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support </a:t>
            </a:r>
            <a:r>
              <a:rPr kumimoji="1" lang="en-US" altLang="ko-KR" b="1" dirty="0" smtClean="0"/>
              <a:t>Distributed training</a:t>
            </a:r>
            <a:endParaRPr kumimoji="1" lang="en-US" altLang="ko-KR" sz="2400" b="1" dirty="0" smtClean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13</a:t>
            </a:fld>
            <a:endParaRPr kumimoji="1" lang="ko-KR" altLang="en-US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5975498" y="827904"/>
            <a:ext cx="5911702" cy="5893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Pytorch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For a small-scale server-side deployments are easy to wrap using Flask web server.</a:t>
            </a:r>
            <a:br>
              <a:rPr kumimoji="1" lang="en-US" altLang="ko-KR" dirty="0" smtClean="0"/>
            </a:br>
            <a:endParaRPr kumimoji="1" lang="en-US" altLang="ko-KR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support </a:t>
            </a:r>
            <a:r>
              <a:rPr kumimoji="1" lang="en-US" altLang="ko-KR" b="1" dirty="0" smtClean="0"/>
              <a:t>Distributed training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16000842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Summary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827904"/>
            <a:ext cx="11491784" cy="5893571"/>
          </a:xfrm>
        </p:spPr>
        <p:txBody>
          <a:bodyPr>
            <a:normAutofit/>
          </a:bodyPr>
          <a:lstStyle/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Both frameworks provides useful abstractions to reduce repeated codes and speed up the model development.</a:t>
            </a:r>
            <a:endParaRPr kumimoji="1" lang="en-US" altLang="ko-KR" sz="3200" dirty="0"/>
          </a:p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PyTorch</a:t>
            </a:r>
            <a:r>
              <a:rPr kumimoji="1" lang="en-US" altLang="ko-KR" b="1" dirty="0" smtClean="0"/>
              <a:t> 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provides flexible dynamic graph definition 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more '</a:t>
            </a:r>
            <a:r>
              <a:rPr kumimoji="1" lang="en-US" altLang="ko-KR" dirty="0" err="1" smtClean="0"/>
              <a:t>pythonic</a:t>
            </a:r>
            <a:r>
              <a:rPr kumimoji="1" lang="en-US" altLang="ko-KR" dirty="0" smtClean="0"/>
              <a:t>' way for developing and debugging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an object-oriented approach.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err="1" smtClean="0"/>
              <a:t>PyTorch</a:t>
            </a:r>
            <a:r>
              <a:rPr kumimoji="1" lang="en-US" altLang="ko-KR" dirty="0" smtClean="0"/>
              <a:t> is better for rapid prototyping in research, and small scale projects.</a:t>
            </a:r>
            <a:endParaRPr kumimoji="1" lang="en-US" altLang="ko-KR" dirty="0"/>
          </a:p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Tensorflow</a:t>
            </a:r>
            <a:r>
              <a:rPr kumimoji="1" lang="en-US" altLang="ko-KR" b="1" dirty="0" smtClean="0"/>
              <a:t> 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provide great visualization and deployment tools.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A good choice if you develop a model for production and deploying on mobile platforms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err="1" smtClean="0"/>
              <a:t>Tensorflow</a:t>
            </a:r>
            <a:r>
              <a:rPr kumimoji="1" lang="en-US" altLang="ko-KR" dirty="0" smtClean="0"/>
              <a:t> is better for large-scale deployments especially when cross-platform and embedded deployment is a consideration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 smtClean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dirty="0" smtClean="0"/>
              <a:t>SKT AI Course: Deep Learning Basics by Heung-Il Suk</a:t>
            </a:r>
            <a:endParaRPr kumimoji="1" lang="ko-KR" altLang="en-US" dirty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4606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372497"/>
            <a:ext cx="10515600" cy="1351341"/>
          </a:xfrm>
          <a:ln>
            <a:noFill/>
          </a:ln>
          <a:effectLst>
            <a:outerShdw blurRad="50800" dist="76200" dir="276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lvl="0"/>
            <a:r>
              <a:rPr kumimoji="1" lang="en-US" altLang="ko-KR" sz="4000" b="1" dirty="0" err="1" smtClean="0">
                <a:solidFill>
                  <a:srgbClr val="222581"/>
                </a:solidFill>
              </a:rPr>
              <a:t>Py</a:t>
            </a:r>
            <a:r>
              <a:rPr kumimoji="1" lang="en-US" altLang="ko-KR" sz="4000" b="1" dirty="0" err="1">
                <a:solidFill>
                  <a:srgbClr val="222581"/>
                </a:solidFill>
              </a:rPr>
              <a:t>T</a:t>
            </a:r>
            <a:r>
              <a:rPr kumimoji="1" lang="en-US" altLang="ko-KR" sz="4000" b="1" dirty="0" err="1" smtClean="0">
                <a:solidFill>
                  <a:srgbClr val="222581"/>
                </a:solidFill>
              </a:rPr>
              <a:t>orch</a:t>
            </a:r>
            <a:r>
              <a:rPr kumimoji="1" lang="en-US" altLang="ko-KR" sz="4000" b="1" dirty="0" smtClean="0">
                <a:solidFill>
                  <a:srgbClr val="222581"/>
                </a:solidFill>
              </a:rPr>
              <a:t> </a:t>
            </a:r>
            <a:r>
              <a:rPr kumimoji="1" lang="en-US" altLang="ko-KR" sz="4000" b="1" dirty="0" smtClean="0">
                <a:solidFill>
                  <a:srgbClr val="222581"/>
                </a:solidFill>
              </a:rPr>
              <a:t>Tensor</a:t>
            </a:r>
            <a:endParaRPr kumimoji="1" lang="ko-KR" altLang="en-US" sz="4000" b="1" dirty="0">
              <a:solidFill>
                <a:srgbClr val="1E3DB4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9964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Tensor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1085303"/>
            <a:ext cx="11491784" cy="5251561"/>
          </a:xfrm>
        </p:spPr>
        <p:txBody>
          <a:bodyPr/>
          <a:lstStyle/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torch.Tensor</a:t>
            </a:r>
            <a:endParaRPr kumimoji="1" lang="en-US" altLang="ko-KR" dirty="0"/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lang="en-US" altLang="ko-KR" sz="2000" dirty="0" smtClean="0"/>
              <a:t>a </a:t>
            </a:r>
            <a:r>
              <a:rPr lang="en-US" altLang="ko-KR" sz="2000" dirty="0"/>
              <a:t>multi-dimensional matrix containing elements of a single </a:t>
            </a:r>
            <a:r>
              <a:rPr lang="en-US" altLang="ko-KR" sz="2000" dirty="0" smtClean="0"/>
              <a:t>data.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lang="en-US" altLang="ko-KR" sz="2000" dirty="0"/>
              <a:t>similar to </a:t>
            </a:r>
            <a:r>
              <a:rPr lang="en-US" altLang="ko-KR" sz="2000" dirty="0" err="1"/>
              <a:t>numpy’s</a:t>
            </a:r>
            <a:r>
              <a:rPr lang="en-US" altLang="ko-KR" sz="2000" dirty="0"/>
              <a:t> </a:t>
            </a:r>
            <a:r>
              <a:rPr lang="en-US" altLang="ko-KR" sz="2000" dirty="0" err="1" smtClean="0"/>
              <a:t>ndarray</a:t>
            </a:r>
            <a:r>
              <a:rPr lang="en-US" altLang="ko-KR" sz="2000" dirty="0" smtClean="0"/>
              <a:t>, except </a:t>
            </a:r>
            <a:r>
              <a:rPr lang="en-US" altLang="ko-KR" sz="2000" b="1" dirty="0" err="1" smtClean="0"/>
              <a:t>torch.Tensors</a:t>
            </a:r>
            <a:r>
              <a:rPr lang="en-US" altLang="ko-KR" sz="2000" dirty="0" smtClean="0"/>
              <a:t> </a:t>
            </a:r>
            <a:r>
              <a:rPr lang="en-US" altLang="ko-KR" sz="2000" dirty="0"/>
              <a:t>can also be used on a GPU to accelerate computing</a:t>
            </a:r>
            <a:r>
              <a:rPr lang="en-US" altLang="ko-KR" sz="2000" dirty="0" smtClean="0"/>
              <a:t>.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endParaRPr kumimoji="1" lang="en-US" altLang="ko-KR" sz="2000" dirty="0" smtClean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16</a:t>
            </a:fld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3890" y="3075572"/>
            <a:ext cx="6118652" cy="344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770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Create Tensor</a:t>
            </a:r>
            <a:endParaRPr kumimoji="1" lang="ko-KR" altLang="en-US" sz="3600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17</a:t>
            </a:fld>
            <a:endParaRPr kumimoji="1" lang="ko-KR" altLang="en-US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추가 기능 3" title="Code Presenter Pro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8574797"/>
                  </p:ext>
                </p:extLst>
              </p:nvPr>
            </p:nvGraphicFramePr>
            <p:xfrm>
              <a:off x="395416" y="1336620"/>
              <a:ext cx="11491784" cy="4708038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4" name="추가 기능 3" title="Code Presenter Pro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416" y="1336620"/>
                <a:ext cx="11491784" cy="4708038"/>
              </a:xfrm>
              <a:prstGeom prst="rect">
                <a:avLst/>
              </a:prstGeom>
            </p:spPr>
          </p:pic>
        </mc:Fallback>
      </mc:AlternateContent>
      <p:sp>
        <p:nvSpPr>
          <p:cNvPr id="8" name="텍스트 상자 7"/>
          <p:cNvSpPr txBox="1"/>
          <p:nvPr/>
        </p:nvSpPr>
        <p:spPr>
          <a:xfrm>
            <a:off x="395416" y="967287"/>
            <a:ext cx="7429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 smtClean="0"/>
              <a:t>Pytorch</a:t>
            </a:r>
            <a:r>
              <a:rPr kumimoji="1" lang="en-US" altLang="ko-KR" dirty="0" smtClean="0"/>
              <a:t> provides various ways to create Tensors (from list, </a:t>
            </a:r>
            <a:r>
              <a:rPr kumimoji="1" lang="en-US" altLang="ko-KR" dirty="0" err="1" smtClean="0"/>
              <a:t>ndarray</a:t>
            </a:r>
            <a:r>
              <a:rPr kumimoji="1" lang="en-US" altLang="ko-KR" dirty="0" smtClean="0"/>
              <a:t>,</a:t>
            </a:r>
            <a:r>
              <a:rPr kumimoji="1" lang="mr-IN" altLang="ko-KR" dirty="0" smtClean="0"/>
              <a:t>…</a:t>
            </a:r>
            <a:r>
              <a:rPr kumimoji="1" lang="en-US" altLang="ko-KR" dirty="0" smtClean="0"/>
              <a:t>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3736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Task #1</a:t>
            </a:r>
            <a:endParaRPr kumimoji="1" lang="ko-KR" altLang="en-US" sz="3600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18</a:t>
            </a:fld>
            <a:endParaRPr kumimoji="1"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416" y="1469914"/>
            <a:ext cx="11491784" cy="5251561"/>
          </a:xfrm>
        </p:spPr>
        <p:txBody>
          <a:bodyPr>
            <a:normAutofit/>
          </a:bodyPr>
          <a:lstStyle/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sz="2000" dirty="0" smtClean="0"/>
              <a:t>Uncomment</a:t>
            </a:r>
            <a:r>
              <a:rPr kumimoji="1" lang="en-US" altLang="ko-KR" sz="2000" i="1" dirty="0" smtClean="0"/>
              <a:t> </a:t>
            </a:r>
            <a:r>
              <a:rPr kumimoji="1" lang="en-US" altLang="ko-KR" sz="2000" b="1" i="1" dirty="0" err="1" smtClean="0"/>
              <a:t>examples_create_tensor</a:t>
            </a:r>
            <a:r>
              <a:rPr kumimoji="1" lang="en-US" altLang="ko-KR" sz="2000" b="1" i="1" dirty="0" smtClean="0"/>
              <a:t>(),</a:t>
            </a:r>
            <a:r>
              <a:rPr kumimoji="1" lang="en-US" altLang="ko-KR" sz="2000" dirty="0" smtClean="0"/>
              <a:t> run it, and observe the results</a:t>
            </a:r>
            <a:br>
              <a:rPr kumimoji="1" lang="en-US" altLang="ko-KR" sz="2000" dirty="0" smtClean="0"/>
            </a:br>
            <a:endParaRPr kumimoji="1" lang="en-US" altLang="ko-KR" sz="2000" dirty="0" smtClean="0"/>
          </a:p>
          <a:p>
            <a:pPr latinLnBrk="0">
              <a:lnSpc>
                <a:spcPct val="150000"/>
              </a:lnSpc>
              <a:spcBef>
                <a:spcPts val="0"/>
              </a:spcBef>
            </a:pPr>
            <a:endParaRPr kumimoji="1" lang="en-US" altLang="ko-KR" sz="2000" b="1" dirty="0"/>
          </a:p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sz="2000" dirty="0" smtClean="0"/>
              <a:t>Refer to </a:t>
            </a:r>
            <a:r>
              <a:rPr kumimoji="1" lang="en-US" altLang="ko-KR" sz="2000" dirty="0"/>
              <a:t>http://</a:t>
            </a:r>
            <a:r>
              <a:rPr kumimoji="1" lang="en-US" altLang="ko-KR" sz="2000" dirty="0" err="1" smtClean="0"/>
              <a:t>pytorch.org</a:t>
            </a:r>
            <a:r>
              <a:rPr kumimoji="1" lang="en-US" altLang="ko-KR" sz="2000" dirty="0" smtClean="0"/>
              <a:t>/docs/master/</a:t>
            </a:r>
            <a:r>
              <a:rPr kumimoji="1" lang="en-US" altLang="ko-KR" sz="2000" dirty="0" err="1" smtClean="0"/>
              <a:t>torch.html?highlight</a:t>
            </a:r>
            <a:r>
              <a:rPr kumimoji="1" lang="en-US" altLang="ko-KR" sz="2000" dirty="0" smtClean="0"/>
              <a:t>=</a:t>
            </a:r>
            <a:r>
              <a:rPr kumimoji="1" lang="en-US" altLang="ko-KR" sz="2000" dirty="0" err="1" smtClean="0"/>
              <a:t>tensor#creation-ops</a:t>
            </a:r>
            <a:r>
              <a:rPr kumimoji="1" lang="en-US" altLang="ko-KR" sz="2000" dirty="0"/>
              <a:t> </a:t>
            </a:r>
            <a:r>
              <a:rPr kumimoji="1" lang="en-US" altLang="ko-KR" sz="2000" dirty="0" smtClean="0"/>
              <a:t> and Create </a:t>
            </a:r>
            <a:r>
              <a:rPr kumimoji="1" lang="en-US" altLang="ko-KR" sz="2000" dirty="0" err="1" smtClean="0"/>
              <a:t>Torch.Tensor</a:t>
            </a:r>
            <a:r>
              <a:rPr kumimoji="1" lang="en-US" altLang="ko-KR" sz="2000" dirty="0"/>
              <a:t> </a:t>
            </a:r>
            <a:r>
              <a:rPr kumimoji="1" lang="en-US" altLang="ko-KR" sz="2000" dirty="0" smtClean="0"/>
              <a:t>in various way by yourself.</a:t>
            </a:r>
          </a:p>
          <a:p>
            <a:pPr latinLnBrk="0">
              <a:lnSpc>
                <a:spcPct val="150000"/>
              </a:lnSpc>
              <a:spcBef>
                <a:spcPts val="0"/>
              </a:spcBef>
            </a:pPr>
            <a:endParaRPr kumimoji="1" lang="en-US" altLang="ko-KR" sz="2000" dirty="0" smtClean="0"/>
          </a:p>
          <a:p>
            <a:pPr latinLnBrk="0">
              <a:lnSpc>
                <a:spcPct val="150000"/>
              </a:lnSpc>
              <a:spcBef>
                <a:spcPts val="0"/>
              </a:spcBef>
            </a:pPr>
            <a:endParaRPr kumimoji="1" lang="en-US" altLang="ko-KR" sz="2000" dirty="0"/>
          </a:p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sz="2000" dirty="0" smtClean="0"/>
              <a:t>Check the GPU is available by </a:t>
            </a:r>
            <a:r>
              <a:rPr kumimoji="1" lang="en-US" altLang="ko-KR" sz="2000" b="1" i="1" dirty="0" err="1" smtClean="0"/>
              <a:t>torch.cuda.is_available</a:t>
            </a:r>
            <a:r>
              <a:rPr kumimoji="1" lang="en-US" altLang="ko-KR" sz="2000" b="1" i="1" dirty="0" smtClean="0"/>
              <a:t>() </a:t>
            </a:r>
            <a:r>
              <a:rPr kumimoji="1" lang="en-US" altLang="ko-KR" sz="2000" dirty="0" smtClean="0"/>
              <a:t>and if available, move tensors to GPU by </a:t>
            </a:r>
            <a:r>
              <a:rPr kumimoji="1" lang="en-US" altLang="ko-KR" sz="2000" i="1" dirty="0" smtClean="0"/>
              <a:t>.</a:t>
            </a:r>
            <a:r>
              <a:rPr kumimoji="1" lang="en-US" altLang="ko-KR" sz="2000" i="1" dirty="0" err="1" smtClean="0"/>
              <a:t>cuda</a:t>
            </a:r>
            <a:r>
              <a:rPr kumimoji="1" lang="en-US" altLang="ko-KR" sz="2000" i="1" dirty="0" smtClean="0"/>
              <a:t>()</a:t>
            </a:r>
            <a:r>
              <a:rPr kumimoji="1" lang="en-US" altLang="ko-KR" sz="2000" dirty="0" smtClean="0"/>
              <a:t> method.</a:t>
            </a:r>
            <a:endParaRPr kumimoji="1" lang="en-US" altLang="ko-KR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257153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Manipulate Tensor</a:t>
            </a:r>
            <a:endParaRPr kumimoji="1" lang="ko-KR" altLang="en-US" sz="3600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19</a:t>
            </a:fld>
            <a:endParaRPr kumimoji="1" lang="ko-KR" altLang="en-US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추가 기능 3" title="Code Presenter Pro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80526236"/>
                  </p:ext>
                </p:extLst>
              </p:nvPr>
            </p:nvGraphicFramePr>
            <p:xfrm>
              <a:off x="395416" y="925286"/>
              <a:ext cx="11491784" cy="5119372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4" name="추가 기능 3" title="Code Presenter Pro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416" y="925286"/>
                <a:ext cx="11491784" cy="511937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156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Contents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1606440"/>
            <a:ext cx="11491784" cy="3731680"/>
          </a:xfrm>
        </p:spPr>
        <p:txBody>
          <a:bodyPr/>
          <a:lstStyle/>
          <a:p>
            <a:pPr marL="514350" lvl="0" indent="-514350" latinLnBrk="0">
              <a:lnSpc>
                <a:spcPct val="200000"/>
              </a:lnSpc>
              <a:spcBef>
                <a:spcPts val="0"/>
              </a:spcBef>
              <a:buFontTx/>
              <a:buAutoNum type="arabicPeriod"/>
            </a:pPr>
            <a:r>
              <a:rPr kumimoji="1" lang="en-US" altLang="ko-KR" b="1" dirty="0" smtClean="0">
                <a:solidFill>
                  <a:srgbClr val="222581"/>
                </a:solidFill>
              </a:rPr>
              <a:t>Basic Concepts (</a:t>
            </a:r>
            <a:r>
              <a:rPr kumimoji="1" lang="en-US" altLang="ko-KR" b="1" dirty="0" err="1" smtClean="0">
                <a:solidFill>
                  <a:srgbClr val="222581"/>
                </a:solidFill>
              </a:rPr>
              <a:t>Pytorch</a:t>
            </a:r>
            <a:r>
              <a:rPr kumimoji="1" lang="en-US" altLang="ko-KR" b="1" dirty="0" smtClean="0">
                <a:solidFill>
                  <a:srgbClr val="222581"/>
                </a:solidFill>
              </a:rPr>
              <a:t> Vs. </a:t>
            </a:r>
            <a:r>
              <a:rPr kumimoji="1" lang="en-US" altLang="ko-KR" b="1" dirty="0" err="1" smtClean="0">
                <a:solidFill>
                  <a:srgbClr val="222581"/>
                </a:solidFill>
              </a:rPr>
              <a:t>Tensorflow</a:t>
            </a:r>
            <a:r>
              <a:rPr kumimoji="1" lang="en-US" altLang="ko-KR" b="1" dirty="0" smtClean="0">
                <a:solidFill>
                  <a:srgbClr val="222581"/>
                </a:solidFill>
              </a:rPr>
              <a:t>)</a:t>
            </a:r>
          </a:p>
          <a:p>
            <a:pPr marL="514350" lvl="0" indent="-514350" latinLnBrk="0">
              <a:lnSpc>
                <a:spcPct val="200000"/>
              </a:lnSpc>
              <a:spcBef>
                <a:spcPts val="0"/>
              </a:spcBef>
              <a:buFontTx/>
              <a:buAutoNum type="arabicPeriod"/>
            </a:pPr>
            <a:r>
              <a:rPr kumimoji="1" lang="en-US" altLang="ko-KR" b="1" dirty="0" err="1" smtClean="0">
                <a:solidFill>
                  <a:srgbClr val="222581"/>
                </a:solidFill>
              </a:rPr>
              <a:t>Pytorch</a:t>
            </a:r>
            <a:r>
              <a:rPr kumimoji="1" lang="en-US" altLang="ko-KR" b="1" dirty="0" smtClean="0">
                <a:solidFill>
                  <a:srgbClr val="222581"/>
                </a:solidFill>
              </a:rPr>
              <a:t> Tensors</a:t>
            </a:r>
          </a:p>
          <a:p>
            <a:pPr marL="514350" lvl="0" indent="-514350" latinLnBrk="0">
              <a:lnSpc>
                <a:spcPct val="200000"/>
              </a:lnSpc>
              <a:spcBef>
                <a:spcPts val="0"/>
              </a:spcBef>
              <a:buFontTx/>
              <a:buAutoNum type="arabicPeriod"/>
            </a:pPr>
            <a:r>
              <a:rPr kumimoji="1" lang="en-US" altLang="ko-KR" b="1" dirty="0" err="1" smtClean="0">
                <a:solidFill>
                  <a:srgbClr val="222581"/>
                </a:solidFill>
              </a:rPr>
              <a:t>Autograd</a:t>
            </a:r>
            <a:r>
              <a:rPr kumimoji="1" lang="en-US" altLang="ko-KR" b="1" dirty="0" smtClean="0">
                <a:solidFill>
                  <a:srgbClr val="222581"/>
                </a:solidFill>
              </a:rPr>
              <a:t> mechanics</a:t>
            </a:r>
          </a:p>
          <a:p>
            <a:pPr marL="514350" lvl="0" indent="-514350" latinLnBrk="0">
              <a:lnSpc>
                <a:spcPct val="200000"/>
              </a:lnSpc>
              <a:spcBef>
                <a:spcPts val="0"/>
              </a:spcBef>
              <a:buFontTx/>
              <a:buAutoNum type="arabicPeriod"/>
            </a:pPr>
            <a:r>
              <a:rPr kumimoji="1" lang="en-US" altLang="ko-KR" b="1" dirty="0" smtClean="0">
                <a:solidFill>
                  <a:srgbClr val="222581"/>
                </a:solidFill>
              </a:rPr>
              <a:t>Data Loading and processing</a:t>
            </a:r>
          </a:p>
          <a:p>
            <a:pPr marL="514350" marR="0" lvl="0" indent="-5143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en-US" altLang="ko-KR" b="1" dirty="0" smtClean="0">
                <a:solidFill>
                  <a:srgbClr val="222581"/>
                </a:solidFill>
              </a:rPr>
              <a:t>Implement Feed-Forward Neural Network with </a:t>
            </a:r>
            <a:r>
              <a:rPr kumimoji="1" lang="en-US" altLang="ko-KR" b="1" dirty="0" err="1" smtClean="0">
                <a:solidFill>
                  <a:srgbClr val="222581"/>
                </a:solidFill>
              </a:rPr>
              <a:t>Pytorch</a:t>
            </a:r>
            <a:endParaRPr kumimoji="1" lang="ko-KR" altLang="en-US" b="1" dirty="0">
              <a:solidFill>
                <a:srgbClr val="222581"/>
              </a:solidFill>
            </a:endParaRPr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814542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Task #2</a:t>
            </a:r>
            <a:endParaRPr kumimoji="1" lang="ko-KR" altLang="en-US" sz="3600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20</a:t>
            </a:fld>
            <a:endParaRPr kumimoji="1"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416" y="2010588"/>
            <a:ext cx="11491784" cy="5251561"/>
          </a:xfrm>
        </p:spPr>
        <p:txBody>
          <a:bodyPr>
            <a:normAutofit/>
          </a:bodyPr>
          <a:lstStyle/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sz="2000" dirty="0" smtClean="0"/>
              <a:t>Uncomment</a:t>
            </a:r>
            <a:r>
              <a:rPr kumimoji="1" lang="en-US" altLang="ko-KR" sz="2000" i="1" dirty="0" smtClean="0"/>
              <a:t> </a:t>
            </a:r>
            <a:r>
              <a:rPr kumimoji="1" lang="en-US" altLang="ko-KR" sz="2000" b="1" i="1" dirty="0" err="1"/>
              <a:t>examples_manipulate_tensor</a:t>
            </a:r>
            <a:r>
              <a:rPr kumimoji="1" lang="en-US" altLang="ko-KR" sz="2000" b="1" i="1" dirty="0"/>
              <a:t>(),</a:t>
            </a:r>
            <a:r>
              <a:rPr kumimoji="1" lang="en-US" altLang="ko-KR" sz="2000" dirty="0" smtClean="0"/>
              <a:t> run it, and observe the results</a:t>
            </a:r>
            <a:br>
              <a:rPr kumimoji="1" lang="en-US" altLang="ko-KR" sz="2000" dirty="0" smtClean="0"/>
            </a:br>
            <a:endParaRPr kumimoji="1" lang="en-US" altLang="ko-KR" sz="2000" dirty="0" smtClean="0"/>
          </a:p>
          <a:p>
            <a:pPr latinLnBrk="0">
              <a:lnSpc>
                <a:spcPct val="150000"/>
              </a:lnSpc>
              <a:spcBef>
                <a:spcPts val="0"/>
              </a:spcBef>
            </a:pPr>
            <a:endParaRPr kumimoji="1" lang="en-US" altLang="ko-KR" sz="2000" b="1" dirty="0"/>
          </a:p>
          <a:p>
            <a:pPr latinLnBrk="0">
              <a:lnSpc>
                <a:spcPct val="150000"/>
              </a:lnSpc>
              <a:spcBef>
                <a:spcPts val="0"/>
              </a:spcBef>
            </a:pPr>
            <a:endParaRPr kumimoji="1" lang="en-US" altLang="ko-KR" sz="2000" b="1" dirty="0"/>
          </a:p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sz="2000" dirty="0"/>
              <a:t>Refer to http://</a:t>
            </a:r>
            <a:r>
              <a:rPr kumimoji="1" lang="en-US" altLang="ko-KR" sz="2000" dirty="0" err="1"/>
              <a:t>pytorch.org</a:t>
            </a:r>
            <a:r>
              <a:rPr kumimoji="1" lang="en-US" altLang="ko-KR" sz="2000" dirty="0"/>
              <a:t>/docs/master/</a:t>
            </a:r>
            <a:r>
              <a:rPr kumimoji="1" lang="en-US" altLang="ko-KR" sz="2000" dirty="0" err="1"/>
              <a:t>torch.html?highlight</a:t>
            </a:r>
            <a:r>
              <a:rPr kumimoji="1" lang="en-US" altLang="ko-KR" sz="2000" dirty="0"/>
              <a:t>=</a:t>
            </a:r>
            <a:r>
              <a:rPr kumimoji="1" lang="en-US" altLang="ko-KR" sz="2000" dirty="0" err="1"/>
              <a:t>tensor#creation-ops</a:t>
            </a:r>
            <a:r>
              <a:rPr kumimoji="1" lang="en-US" altLang="ko-KR" sz="2000" dirty="0"/>
              <a:t>  and Create </a:t>
            </a:r>
            <a:r>
              <a:rPr kumimoji="1" lang="en-US" altLang="ko-KR" sz="2000" dirty="0" err="1"/>
              <a:t>Torch.Tensor</a:t>
            </a:r>
            <a:r>
              <a:rPr kumimoji="1" lang="en-US" altLang="ko-KR" sz="2000" dirty="0"/>
              <a:t> in various way by yourself</a:t>
            </a:r>
            <a:r>
              <a:rPr kumimoji="1" lang="en-US" altLang="ko-KR" sz="2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13853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Tensor operation</a:t>
            </a:r>
            <a:endParaRPr kumimoji="1" lang="ko-KR" altLang="en-US" sz="3600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21</a:t>
            </a:fld>
            <a:endParaRPr kumimoji="1" lang="ko-KR" altLang="en-US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추가 기능 3" title="Code Presenter Pro"/>
              <p:cNvGraphicFramePr>
                <a:graphicFrameLocks noGrp="1"/>
              </p:cNvGraphicFramePr>
              <p:nvPr/>
            </p:nvGraphicFramePr>
            <p:xfrm>
              <a:off x="395416" y="925286"/>
              <a:ext cx="11491784" cy="5119372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4" name="추가 기능 3" title="Code Presenter Pro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416" y="925286"/>
                <a:ext cx="11491784" cy="511937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74684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Task #3</a:t>
            </a:r>
            <a:endParaRPr kumimoji="1" lang="ko-KR" altLang="en-US" sz="3600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22</a:t>
            </a:fld>
            <a:endParaRPr kumimoji="1"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416" y="2010588"/>
            <a:ext cx="11491784" cy="5251561"/>
          </a:xfrm>
        </p:spPr>
        <p:txBody>
          <a:bodyPr>
            <a:normAutofit/>
          </a:bodyPr>
          <a:lstStyle/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sz="2000" dirty="0" smtClean="0"/>
              <a:t>Uncomment</a:t>
            </a:r>
            <a:r>
              <a:rPr kumimoji="1" lang="en-US" altLang="ko-KR" sz="2000" i="1" dirty="0" smtClean="0"/>
              <a:t> </a:t>
            </a:r>
            <a:r>
              <a:rPr kumimoji="1" lang="en-US" altLang="ko-KR" sz="2000" b="1" i="1" dirty="0" err="1"/>
              <a:t>examples_manipulate_tensor</a:t>
            </a:r>
            <a:r>
              <a:rPr kumimoji="1" lang="en-US" altLang="ko-KR" sz="2000" b="1" i="1" dirty="0"/>
              <a:t>(),</a:t>
            </a:r>
            <a:r>
              <a:rPr kumimoji="1" lang="en-US" altLang="ko-KR" sz="2000" dirty="0" smtClean="0"/>
              <a:t> run it, and observe the results</a:t>
            </a:r>
            <a:br>
              <a:rPr kumimoji="1" lang="en-US" altLang="ko-KR" sz="2000" dirty="0" smtClean="0"/>
            </a:br>
            <a:endParaRPr kumimoji="1" lang="en-US" altLang="ko-KR" sz="2000" dirty="0" smtClean="0"/>
          </a:p>
          <a:p>
            <a:pPr latinLnBrk="0">
              <a:lnSpc>
                <a:spcPct val="150000"/>
              </a:lnSpc>
              <a:spcBef>
                <a:spcPts val="0"/>
              </a:spcBef>
            </a:pPr>
            <a:endParaRPr kumimoji="1" lang="en-US" altLang="ko-KR" sz="2000" b="1" dirty="0"/>
          </a:p>
          <a:p>
            <a:pPr latinLnBrk="0">
              <a:lnSpc>
                <a:spcPct val="150000"/>
              </a:lnSpc>
              <a:spcBef>
                <a:spcPts val="0"/>
              </a:spcBef>
            </a:pPr>
            <a:endParaRPr kumimoji="1" lang="en-US" altLang="ko-KR" sz="2000" b="1" dirty="0"/>
          </a:p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sz="2000" dirty="0"/>
              <a:t>Refer to http://</a:t>
            </a:r>
            <a:r>
              <a:rPr kumimoji="1" lang="en-US" altLang="ko-KR" sz="2000" dirty="0" err="1"/>
              <a:t>pytorch.org</a:t>
            </a:r>
            <a:r>
              <a:rPr kumimoji="1" lang="en-US" altLang="ko-KR" sz="2000" dirty="0"/>
              <a:t>/docs/master/</a:t>
            </a:r>
            <a:r>
              <a:rPr kumimoji="1" lang="en-US" altLang="ko-KR" sz="2000" dirty="0" err="1"/>
              <a:t>torch.html?highlight</a:t>
            </a:r>
            <a:r>
              <a:rPr kumimoji="1" lang="en-US" altLang="ko-KR" sz="2000" dirty="0"/>
              <a:t>=</a:t>
            </a:r>
            <a:r>
              <a:rPr kumimoji="1" lang="en-US" altLang="ko-KR" sz="2000" dirty="0" err="1"/>
              <a:t>tensor#creation-ops</a:t>
            </a:r>
            <a:r>
              <a:rPr kumimoji="1" lang="en-US" altLang="ko-KR" sz="2000" dirty="0"/>
              <a:t>  and Create </a:t>
            </a:r>
            <a:r>
              <a:rPr kumimoji="1" lang="en-US" altLang="ko-KR" sz="2000" dirty="0" err="1"/>
              <a:t>Torch.Tensor</a:t>
            </a:r>
            <a:r>
              <a:rPr kumimoji="1" lang="en-US" altLang="ko-KR" sz="2000" dirty="0"/>
              <a:t> in various way by yourself</a:t>
            </a:r>
            <a:r>
              <a:rPr kumimoji="1" lang="en-US" altLang="ko-KR" sz="2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95271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372497"/>
            <a:ext cx="10515600" cy="1351341"/>
          </a:xfrm>
          <a:ln>
            <a:noFill/>
          </a:ln>
          <a:effectLst>
            <a:outerShdw blurRad="50800" dist="76200" dir="276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lvl="0"/>
            <a:r>
              <a:rPr kumimoji="1" lang="en-US" altLang="ko-KR" sz="4000" b="1" dirty="0" smtClean="0">
                <a:solidFill>
                  <a:srgbClr val="222581"/>
                </a:solidFill>
              </a:rPr>
              <a:t>Data Loading and Processing</a:t>
            </a:r>
            <a:endParaRPr kumimoji="1" lang="ko-KR" altLang="en-US" sz="4000" b="1" dirty="0">
              <a:solidFill>
                <a:srgbClr val="1E3DB4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6181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372497"/>
            <a:ext cx="10515600" cy="1351341"/>
          </a:xfrm>
          <a:ln>
            <a:noFill/>
          </a:ln>
          <a:effectLst>
            <a:outerShdw blurRad="50800" dist="76200" dir="276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lvl="0"/>
            <a:r>
              <a:rPr kumimoji="1" lang="en-US" altLang="ko-KR" sz="4000" b="1" dirty="0" err="1" smtClean="0">
                <a:solidFill>
                  <a:srgbClr val="222581"/>
                </a:solidFill>
              </a:rPr>
              <a:t>Pytorch</a:t>
            </a:r>
            <a:r>
              <a:rPr kumimoji="1" lang="en-US" altLang="ko-KR" sz="4000" b="1" dirty="0" smtClean="0">
                <a:solidFill>
                  <a:srgbClr val="222581"/>
                </a:solidFill>
              </a:rPr>
              <a:t> </a:t>
            </a:r>
            <a:r>
              <a:rPr kumimoji="1" lang="en-US" altLang="ko-KR" sz="4000" b="1" dirty="0" err="1" smtClean="0">
                <a:solidFill>
                  <a:srgbClr val="222581"/>
                </a:solidFill>
              </a:rPr>
              <a:t>Autograd</a:t>
            </a:r>
            <a:r>
              <a:rPr kumimoji="1" lang="en-US" altLang="ko-KR" sz="4000" b="1" dirty="0" smtClean="0">
                <a:solidFill>
                  <a:srgbClr val="222581"/>
                </a:solidFill>
              </a:rPr>
              <a:t> </a:t>
            </a:r>
            <a:r>
              <a:rPr kumimoji="1" lang="en-US" altLang="ko-KR" sz="4000" b="1" dirty="0" smtClean="0">
                <a:solidFill>
                  <a:srgbClr val="222581"/>
                </a:solidFill>
              </a:rPr>
              <a:t>mechanics</a:t>
            </a:r>
            <a:endParaRPr kumimoji="1" lang="ko-KR" altLang="en-US" sz="4000" b="1" dirty="0">
              <a:solidFill>
                <a:srgbClr val="1E3DB4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4492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148839"/>
            <a:ext cx="10515600" cy="1574999"/>
          </a:xfrm>
          <a:ln>
            <a:noFill/>
          </a:ln>
          <a:effectLst>
            <a:outerShdw blurRad="50800" dist="76200" dir="276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kumimoji="1" lang="en-US" altLang="ko-KR" sz="4000" b="1" dirty="0">
                <a:solidFill>
                  <a:srgbClr val="222581"/>
                </a:solidFill>
              </a:rPr>
              <a:t>Implement Feed-Forward Neural Network with </a:t>
            </a:r>
            <a:r>
              <a:rPr kumimoji="1" lang="en-US" altLang="ko-KR" sz="4000" b="1" dirty="0" err="1" smtClean="0">
                <a:solidFill>
                  <a:srgbClr val="222581"/>
                </a:solidFill>
              </a:rPr>
              <a:t>Pytorch</a:t>
            </a:r>
            <a:endParaRPr kumimoji="1" lang="ko-KR" altLang="en-US" sz="4000" b="1" dirty="0">
              <a:solidFill>
                <a:srgbClr val="1E3DB4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66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Reference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827904"/>
            <a:ext cx="11491784" cy="5508961"/>
          </a:xfrm>
        </p:spPr>
        <p:txBody>
          <a:bodyPr>
            <a:normAutofit/>
          </a:bodyPr>
          <a:lstStyle/>
          <a:p>
            <a:pPr marL="0" lvl="1" indent="0" latinLnBrk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en-US" altLang="ko-KR" dirty="0"/>
              <a:t>[1] https://</a:t>
            </a:r>
            <a:r>
              <a:rPr kumimoji="1" lang="en-US" altLang="ko-KR" dirty="0" err="1" smtClean="0"/>
              <a:t>medium.com</a:t>
            </a:r>
            <a:r>
              <a:rPr kumimoji="1" lang="en-US" altLang="ko-KR" dirty="0" smtClean="0"/>
              <a:t>/towards-data-science/pytorch-vs-tensorflow-spotting-the-difference-25c75777377b</a:t>
            </a:r>
          </a:p>
          <a:p>
            <a:pPr marL="0" lvl="1" indent="0" latinLnBrk="0">
              <a:lnSpc>
                <a:spcPct val="100000"/>
              </a:lnSpc>
              <a:spcBef>
                <a:spcPts val="0"/>
              </a:spcBef>
              <a:buNone/>
            </a:pPr>
            <a:endParaRPr kumimoji="1" lang="en-US" altLang="ko-KR" dirty="0"/>
          </a:p>
          <a:p>
            <a:pPr marL="0" lvl="1" indent="0" latinLnBrk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en-US" altLang="ko-KR" dirty="0" smtClean="0"/>
              <a:t>[2</a:t>
            </a:r>
            <a:r>
              <a:rPr kumimoji="1" lang="en-US" altLang="ko-KR" dirty="0"/>
              <a:t>] https://</a:t>
            </a:r>
            <a:r>
              <a:rPr kumimoji="1" lang="en-US" altLang="ko-KR" dirty="0" err="1"/>
              <a:t>awni.github.io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pytorch-tensorflow</a:t>
            </a:r>
            <a:r>
              <a:rPr kumimoji="1" lang="en-US" altLang="ko-KR" dirty="0"/>
              <a:t>/?</a:t>
            </a:r>
            <a:r>
              <a:rPr kumimoji="1" lang="en-US" altLang="ko-KR" dirty="0" err="1"/>
              <a:t>imm_mid</a:t>
            </a:r>
            <a:r>
              <a:rPr kumimoji="1" lang="en-US" altLang="ko-KR" dirty="0"/>
              <a:t>=0f5a8c&amp;cmp=em-data-na-na-newsltr_ai_20170828</a:t>
            </a:r>
            <a:endParaRPr kumimoji="1" lang="en-US" altLang="ko-KR" dirty="0" smtClean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dirty="0" smtClean="0"/>
              <a:t>SKT AI Course: Deep Learning Basics by Heung-Il Suk</a:t>
            </a:r>
            <a:endParaRPr kumimoji="1" lang="ko-KR" altLang="en-US" dirty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68310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0108" y="793097"/>
            <a:ext cx="11491784" cy="5251561"/>
          </a:xfrm>
        </p:spPr>
        <p:txBody>
          <a:bodyPr/>
          <a:lstStyle/>
          <a:p>
            <a:pPr marL="514350" marR="0" lvl="0" indent="-51435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>
              <a:solidFill>
                <a:srgbClr val="222581"/>
              </a:solidFill>
            </a:endParaRPr>
          </a:p>
          <a:p>
            <a:pPr marL="514350" marR="0" lvl="0" indent="-51435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4000" dirty="0" smtClean="0">
                <a:solidFill>
                  <a:srgbClr val="0020B4"/>
                </a:solidFill>
                <a:latin typeface="Cooper Black" charset="0"/>
                <a:ea typeface="Cooper Black" charset="0"/>
                <a:cs typeface="Cooper Black" charset="0"/>
              </a:rPr>
              <a:t>Thank you</a:t>
            </a:r>
          </a:p>
          <a:p>
            <a:pPr marL="514350" marR="0" lvl="0" indent="-51435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4000" dirty="0" smtClean="0">
                <a:solidFill>
                  <a:srgbClr val="0020B4"/>
                </a:solidFill>
                <a:latin typeface="Cooper Black" charset="0"/>
                <a:ea typeface="Cooper Black" charset="0"/>
                <a:cs typeface="Cooper Black" charset="0"/>
              </a:rPr>
              <a:t>For your attention!!!</a:t>
            </a:r>
          </a:p>
          <a:p>
            <a:pPr marL="514350" marR="0" lvl="0" indent="-51435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4400" b="1" dirty="0" smtClean="0">
                <a:latin typeface="Britannic Bold" charset="0"/>
                <a:ea typeface="Britannic Bold" charset="0"/>
                <a:cs typeface="Britannic Bold" charset="0"/>
              </a:rPr>
              <a:t>(Q &amp; A)</a:t>
            </a:r>
          </a:p>
          <a:p>
            <a:pPr marL="514350" marR="0" lvl="0" indent="-51435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 err="1" smtClean="0">
                <a:solidFill>
                  <a:srgbClr val="DF227B"/>
                </a:solidFill>
                <a:latin typeface="Cooper Black" charset="0"/>
                <a:ea typeface="Cooper Black" charset="0"/>
                <a:cs typeface="Cooper Black" charset="0"/>
              </a:rPr>
              <a:t>hisuk</a:t>
            </a:r>
            <a:r>
              <a:rPr kumimoji="1" lang="en-US" altLang="ko-KR" dirty="0" smtClean="0">
                <a:solidFill>
                  <a:srgbClr val="DF227B"/>
                </a:solidFill>
                <a:latin typeface="Cooper Black" charset="0"/>
                <a:ea typeface="Cooper Black" charset="0"/>
                <a:cs typeface="Cooper Black" charset="0"/>
              </a:rPr>
              <a:t> (AT) </a:t>
            </a:r>
            <a:r>
              <a:rPr kumimoji="1" lang="en-US" altLang="ko-KR" dirty="0" err="1" smtClean="0">
                <a:solidFill>
                  <a:srgbClr val="DF227B"/>
                </a:solidFill>
                <a:latin typeface="Cooper Black" charset="0"/>
                <a:ea typeface="Cooper Black" charset="0"/>
                <a:cs typeface="Cooper Black" charset="0"/>
              </a:rPr>
              <a:t>korea.ac.kr</a:t>
            </a:r>
            <a:endParaRPr kumimoji="1" lang="en-US" altLang="ko-KR" dirty="0" smtClean="0">
              <a:solidFill>
                <a:srgbClr val="DF227B"/>
              </a:solidFill>
              <a:latin typeface="Cooper Black" charset="0"/>
              <a:ea typeface="Cooper Black" charset="0"/>
              <a:cs typeface="Cooper Black" charset="0"/>
            </a:endParaRPr>
          </a:p>
          <a:p>
            <a:pPr marL="514350" marR="0" lvl="0" indent="-51435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2400" dirty="0" smtClean="0">
                <a:solidFill>
                  <a:srgbClr val="202481"/>
                </a:solidFill>
                <a:latin typeface="Courier" charset="0"/>
                <a:ea typeface="Courier" charset="0"/>
                <a:cs typeface="Courier" charset="0"/>
              </a:rPr>
              <a:t>http://</a:t>
            </a:r>
            <a:r>
              <a:rPr kumimoji="1" lang="en-US" altLang="ko-KR" sz="2400" dirty="0" err="1" smtClean="0">
                <a:solidFill>
                  <a:srgbClr val="202481"/>
                </a:solidFill>
                <a:latin typeface="Courier" charset="0"/>
                <a:ea typeface="Courier" charset="0"/>
                <a:cs typeface="Courier" charset="0"/>
              </a:rPr>
              <a:t>www.ku-milab.org</a:t>
            </a:r>
            <a:endParaRPr kumimoji="1" lang="ko-KR" altLang="en-US" sz="2400" dirty="0">
              <a:solidFill>
                <a:srgbClr val="20248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27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64303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372497"/>
            <a:ext cx="10515600" cy="1351341"/>
          </a:xfrm>
          <a:ln>
            <a:noFill/>
          </a:ln>
          <a:effectLst>
            <a:outerShdw blurRad="50800" dist="76200" dir="276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lvl="0"/>
            <a:r>
              <a:rPr kumimoji="1" lang="en-US" altLang="ko-KR" sz="4000" b="1" dirty="0" err="1" smtClean="0">
                <a:solidFill>
                  <a:srgbClr val="222581"/>
                </a:solidFill>
              </a:rPr>
              <a:t>Pytorch</a:t>
            </a:r>
            <a:r>
              <a:rPr kumimoji="1" lang="en-US" altLang="ko-KR" sz="4000" b="1" dirty="0" smtClean="0">
                <a:solidFill>
                  <a:srgbClr val="222581"/>
                </a:solidFill>
              </a:rPr>
              <a:t> vs. </a:t>
            </a:r>
            <a:r>
              <a:rPr kumimoji="1" lang="en-US" altLang="ko-KR" sz="4000" b="1" dirty="0" err="1" smtClean="0">
                <a:solidFill>
                  <a:srgbClr val="222581"/>
                </a:solidFill>
              </a:rPr>
              <a:t>Tensorflow</a:t>
            </a:r>
            <a:endParaRPr kumimoji="1" lang="ko-KR" altLang="en-US" sz="4000" b="1" dirty="0">
              <a:solidFill>
                <a:srgbClr val="1E3DB4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091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What is </a:t>
            </a:r>
            <a:r>
              <a:rPr kumimoji="1" lang="en-US" altLang="ko-KR" sz="3600" b="1" dirty="0" err="1" smtClean="0">
                <a:solidFill>
                  <a:srgbClr val="1E3DB4"/>
                </a:solidFill>
              </a:rPr>
              <a:t>Pytorch</a:t>
            </a:r>
            <a:r>
              <a:rPr kumimoji="1" lang="en-US" altLang="ko-KR" sz="3600" b="1" dirty="0" smtClean="0">
                <a:solidFill>
                  <a:srgbClr val="1E3DB4"/>
                </a:solidFill>
              </a:rPr>
              <a:t>?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1085303"/>
            <a:ext cx="11491784" cy="5251561"/>
          </a:xfrm>
        </p:spPr>
        <p:txBody>
          <a:bodyPr/>
          <a:lstStyle/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Pytorch</a:t>
            </a:r>
            <a:endParaRPr kumimoji="1" lang="en-US" altLang="ko-KR" dirty="0"/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python based deep learning library for researching and developing Deep learning models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origin from </a:t>
            </a:r>
            <a:r>
              <a:rPr kumimoji="1" lang="en-US" altLang="ko-KR" dirty="0" err="1" smtClean="0"/>
              <a:t>lua</a:t>
            </a:r>
            <a:r>
              <a:rPr kumimoji="1" lang="en-US" altLang="ko-KR" dirty="0" smtClean="0"/>
              <a:t>-based deep learning library, Torch. 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err="1" smtClean="0"/>
              <a:t>Pytorch</a:t>
            </a:r>
            <a:r>
              <a:rPr kumimoji="1" lang="en-US" altLang="ko-KR" dirty="0" smtClean="0"/>
              <a:t> is written by native python language. (</a:t>
            </a:r>
            <a:r>
              <a:rPr kumimoji="1" lang="en-US" altLang="ko-KR" dirty="0"/>
              <a:t>Not a simple set of wrapper to support </a:t>
            </a:r>
            <a:r>
              <a:rPr kumimoji="1" lang="en-US" altLang="ko-KR" dirty="0" smtClean="0"/>
              <a:t>Python</a:t>
            </a:r>
            <a:r>
              <a:rPr kumimoji="1" lang="en-US" altLang="ko-KR" dirty="0"/>
              <a:t>)</a:t>
            </a:r>
            <a:endParaRPr kumimoji="1" lang="en-US" altLang="ko-KR" dirty="0" smtClean="0"/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Actively used at Facebook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essentially a GPU enabled version for </a:t>
            </a:r>
            <a:r>
              <a:rPr kumimoji="1" lang="en-US" altLang="ko-KR" dirty="0" err="1" smtClean="0"/>
              <a:t>NumPy</a:t>
            </a:r>
            <a:r>
              <a:rPr kumimoji="1" lang="en-US" altLang="ko-KR" dirty="0"/>
              <a:t> </a:t>
            </a:r>
            <a:r>
              <a:rPr kumimoji="1" lang="en-US" altLang="ko-KR" dirty="0" smtClean="0"/>
              <a:t>with higher-level functionality for building and training deep neural networks. </a:t>
            </a:r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4</a:t>
            </a:fld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022815"/>
            <a:ext cx="2572436" cy="51346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6275" y="1022815"/>
            <a:ext cx="2763086" cy="60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What is </a:t>
            </a:r>
            <a:r>
              <a:rPr kumimoji="1" lang="en-US" altLang="ko-KR" sz="3600" b="1" dirty="0" err="1" smtClean="0">
                <a:solidFill>
                  <a:srgbClr val="1E3DB4"/>
                </a:solidFill>
              </a:rPr>
              <a:t>Tensorflow</a:t>
            </a:r>
            <a:r>
              <a:rPr kumimoji="1" lang="en-US" altLang="ko-KR" sz="3600" b="1" dirty="0" smtClean="0">
                <a:solidFill>
                  <a:srgbClr val="1E3DB4"/>
                </a:solidFill>
              </a:rPr>
              <a:t>?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1085303"/>
            <a:ext cx="11491784" cy="5251561"/>
          </a:xfrm>
        </p:spPr>
        <p:txBody>
          <a:bodyPr/>
          <a:lstStyle/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Tensorflow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dirty="0"/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a Deep learning library for researching, developing, and distributing </a:t>
            </a:r>
            <a:r>
              <a:rPr kumimoji="1" lang="en-US" altLang="ko-KR" dirty="0"/>
              <a:t>d</a:t>
            </a:r>
            <a:r>
              <a:rPr kumimoji="1" lang="en-US" altLang="ko-KR" dirty="0" smtClean="0"/>
              <a:t>eep learning models.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developed by Google Brain and actively used at Google.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a programming language embedded within Python</a:t>
            </a:r>
            <a:br>
              <a:rPr kumimoji="1" lang="en-US" altLang="ko-KR" dirty="0" smtClean="0"/>
            </a:b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Tensorflow</a:t>
            </a:r>
            <a:r>
              <a:rPr kumimoji="1" lang="en-US" altLang="ko-KR" dirty="0" smtClean="0"/>
              <a:t> codes are complied into a graph by Python and then run by the </a:t>
            </a:r>
            <a:r>
              <a:rPr kumimoji="1" lang="en-US" altLang="ko-KR" dirty="0" err="1" smtClean="0"/>
              <a:t>Tensorflow</a:t>
            </a:r>
            <a:r>
              <a:rPr kumimoji="1" lang="en-US" altLang="ko-KR" dirty="0" smtClean="0"/>
              <a:t> execution engine)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endParaRPr kumimoji="1" lang="en-US" altLang="ko-KR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5</a:t>
            </a:fld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5582" y="1065816"/>
            <a:ext cx="1537818" cy="131064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3120" y="1270572"/>
            <a:ext cx="3134360" cy="90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15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Difference - Adoption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0" y="1010196"/>
            <a:ext cx="5580082" cy="5251561"/>
          </a:xfrm>
        </p:spPr>
        <p:txBody>
          <a:bodyPr/>
          <a:lstStyle/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Pytorch</a:t>
            </a:r>
            <a:endParaRPr kumimoji="1" lang="en-US" altLang="ko-KR" dirty="0"/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quickly getting its momentum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still in beta version (currently v. 0.2.0)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nice documentation and official tutorials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several computer vision architectures available</a:t>
            </a:r>
            <a:endParaRPr kumimoji="1" lang="en-US" altLang="ko-KR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6</a:t>
            </a:fld>
            <a:endParaRPr kumimoji="1" lang="ko-KR" altLang="en-US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395416" y="1010196"/>
            <a:ext cx="5580082" cy="5251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Tensorflow</a:t>
            </a:r>
            <a:endParaRPr kumimoji="1" lang="en-US" altLang="ko-KR" b="1" dirty="0" smtClean="0"/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well documented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many users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many tutorials are available</a:t>
            </a:r>
          </a:p>
          <a:p>
            <a:pPr lvl="1" latinLnBrk="0">
              <a:lnSpc>
                <a:spcPct val="150000"/>
              </a:lnSpc>
              <a:spcBef>
                <a:spcPts val="0"/>
              </a:spcBef>
            </a:pPr>
            <a:r>
              <a:rPr kumimoji="1" lang="en-US" altLang="ko-KR" dirty="0" smtClean="0"/>
              <a:t>hundreds of implemented and trained models on </a:t>
            </a:r>
            <a:r>
              <a:rPr kumimoji="1" lang="en-US" altLang="ko-KR" dirty="0" err="1" smtClean="0"/>
              <a:t>github</a:t>
            </a:r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748954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Difference </a:t>
            </a:r>
            <a:r>
              <a:rPr kumimoji="1" lang="mr-IN" altLang="ko-KR" sz="3600" b="1" dirty="0" smtClean="0">
                <a:solidFill>
                  <a:srgbClr val="1E3DB4"/>
                </a:solidFill>
              </a:rPr>
              <a:t>–</a:t>
            </a:r>
            <a:r>
              <a:rPr kumimoji="1" lang="en-US" altLang="ko-KR" sz="3600" b="1" dirty="0" smtClean="0">
                <a:solidFill>
                  <a:srgbClr val="1E3DB4"/>
                </a:solidFill>
              </a:rPr>
              <a:t> Graph definition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2188527"/>
            <a:ext cx="5580082" cy="4148337"/>
          </a:xfrm>
        </p:spPr>
        <p:txBody>
          <a:bodyPr/>
          <a:lstStyle/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/>
              <a:t>Tensorflow</a:t>
            </a:r>
            <a:endParaRPr kumimoji="1" lang="en-US" altLang="ko-KR" b="1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Use </a:t>
            </a:r>
            <a:r>
              <a:rPr kumimoji="1" lang="en-US" altLang="ko-KR" b="1" dirty="0" smtClean="0"/>
              <a:t>Static graph </a:t>
            </a:r>
            <a:br>
              <a:rPr kumimoji="1" lang="en-US" altLang="ko-KR" b="1" dirty="0" smtClean="0"/>
            </a:br>
            <a:r>
              <a:rPr kumimoji="1" lang="en-US" altLang="ko-KR" dirty="0" smtClean="0"/>
              <a:t>(Graph </a:t>
            </a:r>
            <a:r>
              <a:rPr kumimoji="1" lang="en-US" altLang="ko-KR" dirty="0"/>
              <a:t>is defined before a model can run</a:t>
            </a:r>
            <a:r>
              <a:rPr kumimoji="1" lang="en-US" altLang="ko-KR" dirty="0" smtClean="0"/>
              <a:t>.)</a:t>
            </a:r>
            <a:br>
              <a:rPr kumimoji="1" lang="en-US" altLang="ko-KR" dirty="0" smtClean="0"/>
            </a:br>
            <a:endParaRPr kumimoji="1" lang="en-US" altLang="ko-KR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All communication is performed via </a:t>
            </a:r>
            <a:r>
              <a:rPr kumimoji="1" lang="en-US" altLang="ko-KR" b="1" dirty="0" err="1" smtClean="0"/>
              <a:t>tf.session</a:t>
            </a:r>
            <a:r>
              <a:rPr kumimoji="1" lang="en-US" altLang="ko-KR" dirty="0" smtClean="0"/>
              <a:t> and </a:t>
            </a:r>
            <a:r>
              <a:rPr kumimoji="1" lang="en-US" altLang="ko-KR" b="1" dirty="0" err="1" smtClean="0"/>
              <a:t>tf.Placeholder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support limited dynamic inputs</a:t>
            </a:r>
            <a:endParaRPr kumimoji="1" lang="en-US" altLang="ko-KR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7</a:t>
            </a:fld>
            <a:endParaRPr kumimoji="1" lang="ko-KR" altLang="en-US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5975498" y="2169043"/>
            <a:ext cx="5911702" cy="4552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Pytorch</a:t>
            </a:r>
            <a:endParaRPr kumimoji="1" lang="en-US" altLang="ko-KR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Use </a:t>
            </a:r>
            <a:r>
              <a:rPr kumimoji="1" lang="en-US" altLang="ko-KR" b="1" dirty="0" smtClean="0"/>
              <a:t>Dynamic graph </a:t>
            </a:r>
            <a:br>
              <a:rPr kumimoji="1" lang="en-US" altLang="ko-KR" b="1" dirty="0" smtClean="0"/>
            </a:br>
            <a:r>
              <a:rPr kumimoji="1" lang="en-US" altLang="ko-KR" dirty="0" smtClean="0"/>
              <a:t>(Graphs can be defined, changed, and executed as model runs)</a:t>
            </a:r>
            <a:br>
              <a:rPr kumimoji="1" lang="en-US" altLang="ko-KR" dirty="0" smtClean="0"/>
            </a:br>
            <a:endParaRPr kumimoji="1" lang="en-US" altLang="ko-KR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Being</a:t>
            </a:r>
            <a:r>
              <a:rPr kumimoji="1" lang="en-US" altLang="ko-KR" b="1" dirty="0" smtClean="0"/>
              <a:t> tightly integrated with Python </a:t>
            </a:r>
            <a:r>
              <a:rPr kumimoji="1" lang="en-US" altLang="ko-KR" dirty="0" smtClean="0"/>
              <a:t>language, give more native and free way to work with models.</a:t>
            </a:r>
            <a:br>
              <a:rPr kumimoji="1" lang="en-US" altLang="ko-KR" dirty="0" smtClean="0"/>
            </a:br>
            <a:endParaRPr kumimoji="1" lang="en-US" altLang="ko-KR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Dynamic neural net like RNNs can benefit from this dynamic approach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/>
          </a:p>
        </p:txBody>
      </p:sp>
      <p:sp>
        <p:nvSpPr>
          <p:cNvPr id="4" name="텍스트 상자 3"/>
          <p:cNvSpPr txBox="1"/>
          <p:nvPr/>
        </p:nvSpPr>
        <p:spPr>
          <a:xfrm>
            <a:off x="395416" y="13184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395416" y="827904"/>
            <a:ext cx="11160164" cy="13411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sz="2400" dirty="0" smtClean="0"/>
              <a:t>Both frameworks operate on tensors and view models as a directed acyclic graph(DAG). </a:t>
            </a:r>
          </a:p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sz="2400" dirty="0" smtClean="0"/>
              <a:t>They are different in a way to define DAGs.</a:t>
            </a:r>
            <a:endParaRPr kumimoji="1"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628294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Difference </a:t>
            </a:r>
            <a:r>
              <a:rPr kumimoji="1" lang="mr-IN" altLang="ko-KR" sz="3600" b="1" dirty="0" smtClean="0">
                <a:solidFill>
                  <a:srgbClr val="1E3DB4"/>
                </a:solidFill>
              </a:rPr>
              <a:t>–</a:t>
            </a:r>
            <a:r>
              <a:rPr kumimoji="1" lang="en-US" altLang="ko-KR" sz="3600" b="1" dirty="0" smtClean="0">
                <a:solidFill>
                  <a:srgbClr val="1E3DB4"/>
                </a:solidFill>
              </a:rPr>
              <a:t> Data loading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1560767"/>
            <a:ext cx="5580082" cy="5508961"/>
          </a:xfrm>
        </p:spPr>
        <p:txBody>
          <a:bodyPr/>
          <a:lstStyle/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Tensorflow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relatively not intuitive for data loading.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adding preprocessing code in parallel into </a:t>
            </a:r>
            <a:r>
              <a:rPr kumimoji="1" lang="en-US" altLang="ko-KR" dirty="0" err="1" smtClean="0"/>
              <a:t>Tensorflow</a:t>
            </a:r>
            <a:r>
              <a:rPr kumimoji="1" lang="en-US" altLang="ko-KR" dirty="0" smtClean="0"/>
              <a:t> graph is not straight-forward.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8</a:t>
            </a:fld>
            <a:endParaRPr kumimoji="1" lang="ko-KR" altLang="en-US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5975498" y="1583468"/>
            <a:ext cx="5911702" cy="5893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Pytorch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APIs for data loading are well designed.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a data loader takes a dataset and produces an iterator over the dataset.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Parallelizing data loading is simple.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94271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416" y="84696"/>
            <a:ext cx="10515600" cy="743208"/>
          </a:xfrm>
        </p:spPr>
        <p:txBody>
          <a:bodyPr>
            <a:normAutofit/>
          </a:bodyPr>
          <a:lstStyle/>
          <a:p>
            <a:r>
              <a:rPr kumimoji="1" lang="en-US" altLang="ko-KR" sz="3600" b="1" dirty="0" smtClean="0">
                <a:solidFill>
                  <a:srgbClr val="1E3DB4"/>
                </a:solidFill>
              </a:rPr>
              <a:t>Difference </a:t>
            </a:r>
            <a:r>
              <a:rPr kumimoji="1" lang="mr-IN" altLang="ko-KR" sz="3600" b="1" dirty="0" smtClean="0">
                <a:solidFill>
                  <a:srgbClr val="1E3DB4"/>
                </a:solidFill>
              </a:rPr>
              <a:t>–</a:t>
            </a:r>
            <a:r>
              <a:rPr kumimoji="1" lang="en-US" altLang="ko-KR" sz="3600" b="1" dirty="0" smtClean="0">
                <a:solidFill>
                  <a:srgbClr val="1E3DB4"/>
                </a:solidFill>
              </a:rPr>
              <a:t> Debugging</a:t>
            </a:r>
            <a:endParaRPr kumimoji="1"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416" y="1560767"/>
            <a:ext cx="5580082" cy="5508961"/>
          </a:xfrm>
        </p:spPr>
        <p:txBody>
          <a:bodyPr/>
          <a:lstStyle/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Tensorflow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Need to use a special debugging tool, </a:t>
            </a:r>
            <a:r>
              <a:rPr kumimoji="1" lang="en-US" altLang="ko-KR" b="1" dirty="0" err="1" smtClean="0"/>
              <a:t>tfdbg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tfdbg</a:t>
            </a:r>
            <a:r>
              <a:rPr kumimoji="1" lang="en-US" altLang="ko-KR" b="1" dirty="0" smtClean="0"/>
              <a:t> </a:t>
            </a:r>
            <a:r>
              <a:rPr kumimoji="1" lang="en-US" altLang="ko-KR" dirty="0" smtClean="0"/>
              <a:t>allows to evaluate </a:t>
            </a:r>
            <a:r>
              <a:rPr kumimoji="1" lang="en-US" altLang="ko-KR" dirty="0" err="1" smtClean="0"/>
              <a:t>tensorflow</a:t>
            </a:r>
            <a:r>
              <a:rPr kumimoji="1" lang="en-US" altLang="ko-KR" dirty="0" smtClean="0"/>
              <a:t> expressions at runtime and browse all tensors and operations in session scope.</a:t>
            </a:r>
            <a:endParaRPr kumimoji="1" lang="en-US" altLang="ko-KR" b="1" dirty="0"/>
          </a:p>
        </p:txBody>
      </p:sp>
      <p:cxnSp>
        <p:nvCxnSpPr>
          <p:cNvPr id="5" name="직선 연결선[R] 4"/>
          <p:cNvCxnSpPr/>
          <p:nvPr/>
        </p:nvCxnSpPr>
        <p:spPr>
          <a:xfrm flipV="1">
            <a:off x="395416" y="827904"/>
            <a:ext cx="11491784" cy="12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38" y="6044658"/>
            <a:ext cx="1105336" cy="667536"/>
          </a:xfrm>
          <a:prstGeom prst="rect">
            <a:avLst/>
          </a:prstGeom>
        </p:spPr>
      </p:pic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ko-KR" smtClean="0"/>
              <a:t>SKT AI Course: Deep Learning Basics by Heung-Il Suk</a:t>
            </a:r>
            <a:endParaRPr kumimoji="1"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5774-3282-1C4A-9118-50EA78BFB2AA}" type="slidenum">
              <a:rPr kumimoji="1" lang="ko-KR" altLang="en-US" smtClean="0"/>
              <a:t>9</a:t>
            </a:fld>
            <a:endParaRPr kumimoji="1" lang="ko-KR" altLang="en-US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5975498" y="1583468"/>
            <a:ext cx="5911702" cy="5893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b="1" dirty="0" err="1" smtClean="0"/>
              <a:t>Pytorch</a:t>
            </a:r>
            <a:r>
              <a:rPr kumimoji="1" lang="en-US" altLang="ko-KR" b="1" dirty="0" smtClean="0"/>
              <a:t/>
            </a:r>
            <a:br>
              <a:rPr kumimoji="1" lang="en-US" altLang="ko-KR" b="1" dirty="0" smtClean="0"/>
            </a:br>
            <a:endParaRPr kumimoji="1" lang="en-US" altLang="ko-KR" b="1" dirty="0" smtClean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Graph is defined at runtime </a:t>
            </a:r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endParaRPr kumimoji="1" lang="en-US" altLang="ko-KR" dirty="0"/>
          </a:p>
          <a:p>
            <a:pPr lvl="1" latinLnBrk="0">
              <a:lnSpc>
                <a:spcPct val="100000"/>
              </a:lnSpc>
              <a:spcBef>
                <a:spcPts val="0"/>
              </a:spcBef>
            </a:pPr>
            <a:r>
              <a:rPr kumimoji="1" lang="en-US" altLang="ko-KR" dirty="0" smtClean="0"/>
              <a:t>You can use your favorite Python debugging tools such as </a:t>
            </a:r>
            <a:r>
              <a:rPr kumimoji="1" lang="en-US" altLang="ko-KR" b="1" dirty="0" err="1" smtClean="0"/>
              <a:t>pdb</a:t>
            </a:r>
            <a:r>
              <a:rPr kumimoji="1" lang="en-US" altLang="ko-KR" b="1" dirty="0" smtClean="0"/>
              <a:t>, </a:t>
            </a:r>
            <a:r>
              <a:rPr kumimoji="1" lang="en-US" altLang="ko-KR" b="1" dirty="0" err="1" smtClean="0"/>
              <a:t>ipdb</a:t>
            </a:r>
            <a:r>
              <a:rPr kumimoji="1" lang="en-US" altLang="ko-KR" b="1" dirty="0" smtClean="0"/>
              <a:t>, </a:t>
            </a:r>
            <a:r>
              <a:rPr kumimoji="1" lang="en-US" altLang="ko-KR" b="1" dirty="0" err="1" smtClean="0"/>
              <a:t>Pycharm</a:t>
            </a:r>
            <a:r>
              <a:rPr kumimoji="1" lang="en-US" altLang="ko-KR" b="1" dirty="0" smtClean="0"/>
              <a:t> debuggers</a:t>
            </a:r>
            <a:r>
              <a:rPr kumimoji="1" lang="en-US" altLang="ko-KR" dirty="0" smtClean="0"/>
              <a:t>.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50927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webextensions/webextension1.xml><?xml version="1.0" encoding="utf-8"?>
<we:webextension xmlns:we="http://schemas.microsoft.com/office/webextensions/webextension/2010/11" id="{4C7CAB4E-7AE1-0B46-AE73-DCABE8704F90}">
  <we:reference id="wa104379263" version="1.0.0.1" store="ko-KR" storeType="OMEX"/>
  <we:alternateReferences>
    <we:reference id="wa104379263" version="1.0.0.1" store="wa104379263" storeType="OMEX"/>
  </we:alternateReferences>
  <we:properties>
    <we:property name="config" value="{&quot;display_lang&quot;:&quot;en&quot;,&quot;display_font&quot;:&quot;Consolas&quot;,&quot;syntax_color&quot;:{&quot;Reserved words&quot;:&quot;#0000ff&quot;,&quot;Modules,Classes,Exceptions&quot;:&quot;#FF0000&quot;,&quot;Methods&quot;:&quot;#008080&quot;,&quot;Attributes&quot;:&quot;#808000&quot;,&quot;Line comment&quot;:&quot;#008000&quot;,&quot;Block comment&quot;:&quot;#008000&quot;,&quot;Block comment 2&quot;:&quot;#008000&quot;,&quot;Quotation&quot;:&quot;#FF00FF&quot;,&quot;Quotation 2&quot;:&quot;#FF00FF&quot;,&quot;Number&quot;:&quot;#800080&quot;},&quot;old_syntax_color&quot;:{&quot;Reserved words&quot;:&quot;#0000FF&quot;,&quot;Modules,Classes,Exceptions&quot;:&quot;#FF0000&quot;,&quot;Methods&quot;:&quot;#008080&quot;,&quot;Attributes&quot;:&quot;#808000&quot;,&quot;Line comment&quot;:&quot;#008000&quot;,&quot;Block comment&quot;:&quot;#008000&quot;,&quot;Block comment 2&quot;:&quot;#008000&quot;,&quot;Quotation&quot;:&quot;#FF00FF&quot;,&quot;Quotation 2&quot;:&quot;#FF00FF&quot;,&quot;Number&quot;:&quot;#800080&quot;},&quot;show_line_number&quot;:true,&quot;code_lang&quot;:&quot;py&quot;,&quot;code&quot;:&quot;import torch\n\n    # 파이썬 리스트에서 초기화\n    tensor_from_list = torch.FloatTensor([[1,2,3],[-4,-5,-6]])\n    print(\&quot;tensor_from_list : \&quot;,tensor_from_list)\n\n    # 비어있는 텐서 1\n    zero_tensor = torch.zeros(2,3)\n    print(\&quot;zero_tensor : \&quot;,zero_tensor)\n\n    # 비어있는 텐서 2\n    empty_tensor = torch.IntTensor(2,3).zero_()\n    print(\&quot;empty tensor: \&quot;, empty_tensor)\n\n    # 끝에 _(under score)가 붙은 method는 텐서 자체를 변화(mutate)시킨다.\n    tensor_from_list.abs_()\n    print(\&quot;Apply .abs_(): \&quot;, tensor_from_list)\n\n    # 초기값이 주어지지 않은 텐서는 임의로 초기화된다.\n    uninitialized_tensor = torch.Tensor(2,3)\n    print(\&quot;uninitialized_tensor : \&quot;,uninitialized_tensor)\n\n    # [0,1) uniform distribution에서 초기화\n    random_tensor = torch.rand(2,3)\n    print(\&quot;random_tensor : \&quot;,random_tensor)\n\n    # N(0,1) Normal distribution에서 초기화\n    normal_tensor = torch.randn(2,3)\n    print(\&quot;normal_tensor : \&quot;,normal_tensor)\n\n    # ndarray에서 텐서 생성\n    ndarr = np.array([[1,2,3],[6,5,4]])\n    from_numpy_tensor = torch.from_numpy(ndarr)\n    print(\&quot;from_numpy_tensor : \&quot;, from_numpy_tensor)\n\n    # Tensor에서 ndarray 생성\n    from_tensor_ndarray = from_numpy_tensor.numpy()\n    print(\&quot;from_tensor_ndarray : \&quot;, from_tensor_ndarray)\n&quot;,&quot;ctags&quot;:{&quot;empty_tensor&quot;:[{&quot;linenum&quot;:&quot;12&quot;,&quot;signature&quot;:&quot;empty_tensor = torch.IntTensor(2,3).zero_()&quot;}],&quot;from_numpy_tensor&quot;:[{&quot;linenum&quot;:&quot;33&quot;,&quot;signature&quot;:&quot;from_numpy_tensor = torch.from_numpy(ndarr)&quot;}],&quot;from_tensor_ndarray&quot;:[{&quot;linenum&quot;:&quot;37&quot;,&quot;signature&quot;:&quot;from_tensor_ndarray = from_numpy_tensor.numpy()&quot;}],&quot;ndarr&quot;:[{&quot;linenum&quot;:&quot;32&quot;,&quot;signature&quot;:&quot;ndarr = np.array([[1,2,3],[6,5,4]])&quot;}],&quot;normal_tensor&quot;:[{&quot;linenum&quot;:&quot;28&quot;,&quot;signature&quot;:&quot;normal_tensor = torch.randn(2,3)&quot;}],&quot;random_tensor&quot;:[{&quot;linenum&quot;:&quot;24&quot;,&quot;signature&quot;:&quot;random_tensor = torch.rand(2,3)&quot;}],&quot;tensor_from_list&quot;:[{&quot;linenum&quot;:&quot;4&quot;,&quot;signature&quot;:&quot;tensor_from_list = torch.FloatTensor([[1,2,3],[-4,-5,-6]])&quot;}],&quot;uninitialized_tensor&quot;:[{&quot;linenum&quot;:&quot;20&quot;,&quot;signature&quot;:&quot;uninitialized_tensor = torch.Tensor(2,3)&quot;}],&quot;zero_tensor&quot;:[{&quot;linenum&quot;:&quot;8&quot;,&quot;signature&quot;:&quot;zero_tensor = torch.zeros(2,3)&quot;}]}}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88B6A7C9-D4A9-2F47-B161-44F1A6980806}">
  <we:reference id="wa104379263" version="1.0.0.1" store="ko-KR" storeType="OMEX"/>
  <we:alternateReferences>
    <we:reference id="wa104379263" version="1.0.0.1" store="wa104379263" storeType="OMEX"/>
  </we:alternateReferences>
  <we:properties>
    <we:property name="config" value="{&quot;display_lang&quot;:&quot;en&quot;,&quot;display_font&quot;:&quot;Consolas&quot;,&quot;syntax_color&quot;:{&quot;Reserved words&quot;:&quot;#0000ff&quot;,&quot;Modules,Classes,Exceptions&quot;:&quot;#FF0000&quot;,&quot;Methods&quot;:&quot;#008080&quot;,&quot;Attributes&quot;:&quot;#808000&quot;,&quot;Line comment&quot;:&quot;#008000&quot;,&quot;Block comment&quot;:&quot;#008000&quot;,&quot;Block comment 2&quot;:&quot;#008000&quot;,&quot;Quotation&quot;:&quot;#FF00FF&quot;,&quot;Quotation 2&quot;:&quot;#FF00FF&quot;,&quot;Number&quot;:&quot;#800080&quot;},&quot;old_syntax_color&quot;:{&quot;Reserved words&quot;:&quot;#0000FF&quot;,&quot;Modules,Classes,Exceptions&quot;:&quot;#FF0000&quot;,&quot;Methods&quot;:&quot;#008080&quot;,&quot;Attributes&quot;:&quot;#808000&quot;,&quot;Line comment&quot;:&quot;#008000&quot;,&quot;Block comment&quot;:&quot;#008000&quot;,&quot;Block comment 2&quot;:&quot;#008000&quot;,&quot;Quotation&quot;:&quot;#FF00FF&quot;,&quot;Quotation 2&quot;:&quot;#FF00FF&quot;,&quot;Number&quot;:&quot;#800080&quot;},&quot;show_line_number&quot;:true,&quot;code_lang&quot;:&quot;py&quot;,&quot;code&quot;:&quot;import torch\n\n    X = torch.randn(3,5)\n    print(\&quot;Original : \&quot;,X)\n\n    # Concatenation\n    concat_tensor_0 = torch.cat((X,X,X),0)\n    print(\&quot;Concat through axis 0 :\&quot;, concat_tensor_0)\n    concat_tensor_1 = torch.cat((X,X,X),1)\n    print(\&quot;Concat through axis 1 : \&quot;, concat_tensor_1)\n\n    # Chunking\n    chunk_tensor = torch.chunk(X,3,dim=0)\n    print(\&quot;chunk_tensor : \&quot;, chunk_tensor)\n\n    # Non-zero\n    eye_tensor = torch.eye(3,3)\n    nonzero_index = torch.nonzero(eye_tensor)\n    print(\&quot;nonzero_index : \&quot;, nonzero_index)\n\n    # Transpose\n    trans_tensor = torch.t(X)\n    print(\&quot;trans_tensor\&quot;, trans_tensor)&quot;,&quot;ctags&quot;:{&quot;X&quot;:[{&quot;linenum&quot;:&quot;3&quot;,&quot;signature&quot;:&quot;X = torch.randn(3,5)&quot;}],&quot;chunk_tensor&quot;:[{&quot;linenum&quot;:&quot;13&quot;,&quot;signature&quot;:&quot;chunk_tensor = torch.chunk(X,3,dim=0)&quot;}],&quot;concat_tensor_0&quot;:[{&quot;linenum&quot;:&quot;7&quot;,&quot;signature&quot;:&quot;concat_tensor_0 = torch.cat((X,X,X),0)&quot;}],&quot;concat_tensor_1&quot;:[{&quot;linenum&quot;:&quot;9&quot;,&quot;signature&quot;:&quot;concat_tensor_1 = torch.cat((X,X,X),1)&quot;}],&quot;eye_tensor&quot;:[{&quot;linenum&quot;:&quot;17&quot;,&quot;signature&quot;:&quot;eye_tensor = torch.eye(3,3)&quot;}],&quot;nonzero_index&quot;:[{&quot;linenum&quot;:&quot;18&quot;,&quot;signature&quot;:&quot;nonzero_index = torch.nonzero(eye_tensor)&quot;}],&quot;trans_tensor&quot;:[{&quot;linenum&quot;:&quot;22&quot;,&quot;signature&quot;:&quot;trans_tensor = torch.t(X)&quot;}]}}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458700C7-0388-AD4F-A447-99359FFCC3B3}">
  <we:reference id="wa104379263" version="1.0.0.1" store="ko-KR" storeType="OMEX"/>
  <we:alternateReferences>
    <we:reference id="wa104379263" version="1.0.0.1" store="wa104379263" storeType="OMEX"/>
  </we:alternateReferences>
  <we:properties>
    <we:property name="config" value="{&quot;display_lang&quot;:&quot;en&quot;,&quot;display_font&quot;:&quot;Consolas&quot;,&quot;syntax_color&quot;:{&quot;Reserved words&quot;:&quot;#0000ff&quot;,&quot;Modules,Classes,Exceptions&quot;:&quot;#FF0000&quot;,&quot;Methods&quot;:&quot;#008080&quot;,&quot;Attributes&quot;:&quot;#808000&quot;,&quot;Line comment&quot;:&quot;#008000&quot;,&quot;Block comment&quot;:&quot;#008000&quot;,&quot;Block comment 2&quot;:&quot;#008000&quot;,&quot;Quotation&quot;:&quot;#FF00FF&quot;,&quot;Quotation 2&quot;:&quot;#FF00FF&quot;,&quot;Number&quot;:&quot;#800080&quot;},&quot;old_syntax_color&quot;:{&quot;Reserved words&quot;:&quot;#0000FF&quot;,&quot;Modules,Classes,Exceptions&quot;:&quot;#FF0000&quot;,&quot;Methods&quot;:&quot;#008080&quot;,&quot;Attributes&quot;:&quot;#808000&quot;,&quot;Line comment&quot;:&quot;#008000&quot;,&quot;Block comment&quot;:&quot;#008000&quot;,&quot;Block comment 2&quot;:&quot;#008000&quot;,&quot;Quotation&quot;:&quot;#FF00FF&quot;,&quot;Quotation 2&quot;:&quot;#FF00FF&quot;,&quot;Number&quot;:&quot;#800080&quot;},&quot;show_line_number&quot;:true,&quot;code_lang&quot;:&quot;py&quot;,&quot;code&quot;:&quot;import torch\n\n    X = torch.randn(3,5)\n    print(\&quot;Original : \&quot;,X)\n\n    # Concatenation\n    concat_tensor_0 = torch.cat((X,X,X),0)\n    print(\&quot;Concat through axis 0 :\&quot;, concat_tensor_0)\n    concat_tensor_1 = torch.cat((X,X,X),1)\n    print(\&quot;Concat through axis 1 : \&quot;, concat_tensor_1)\n\n    # Chunking\n    chunk_tensor = torch.chunk(X,3,dim=0)\n    print(\&quot;chunk_tensor : \&quot;, chunk_tensor)\n\n    # Non-zero\n    eye_tensor = torch.eye(3,3)\n    nonzero_index = torch.nonzero(eye_tensor)\n    print(\&quot;nonzero_index : \&quot;, nonzero_index)\n\n    # Transpose\n    trans_tensor = torch.t(X)\n    print(\&quot;trans_tensor\&quot;, trans_tensor)&quot;,&quot;ctags&quot;:{&quot;X&quot;:[{&quot;linenum&quot;:&quot;3&quot;,&quot;signature&quot;:&quot;X = torch.randn(3,5)&quot;}],&quot;chunk_tensor&quot;:[{&quot;linenum&quot;:&quot;13&quot;,&quot;signature&quot;:&quot;chunk_tensor = torch.chunk(X,3,dim=0)&quot;}],&quot;concat_tensor_0&quot;:[{&quot;linenum&quot;:&quot;7&quot;,&quot;signature&quot;:&quot;concat_tensor_0 = torch.cat((X,X,X),0)&quot;}],&quot;concat_tensor_1&quot;:[{&quot;linenum&quot;:&quot;9&quot;,&quot;signature&quot;:&quot;concat_tensor_1 = torch.cat((X,X,X),1)&quot;}],&quot;eye_tensor&quot;:[{&quot;linenum&quot;:&quot;17&quot;,&quot;signature&quot;:&quot;eye_tensor = torch.eye(3,3)&quot;}],&quot;nonzero_index&quot;:[{&quot;linenum&quot;:&quot;18&quot;,&quot;signature&quot;:&quot;nonzero_index = torch.nonzero(eye_tensor)&quot;}],&quot;trans_tensor&quot;:[{&quot;linenum&quot;:&quot;22&quot;,&quot;signature&quot;:&quot;trans_tensor = torch.t(X)&quot;}]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774</Words>
  <Application>Microsoft Macintosh PowerPoint</Application>
  <PresentationFormat>와이드스크린</PresentationFormat>
  <Paragraphs>235</Paragraphs>
  <Slides>27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맑은 고딕</vt:lpstr>
      <vt:lpstr>Britannic Bold</vt:lpstr>
      <vt:lpstr>Cooper Black</vt:lpstr>
      <vt:lpstr>Courier</vt:lpstr>
      <vt:lpstr>Mangal</vt:lpstr>
      <vt:lpstr>Arial</vt:lpstr>
      <vt:lpstr>Office 테마</vt:lpstr>
      <vt:lpstr>Practice #3: PyTorch Basics Basic Concepts, Tensors, Data processing,  Autograd mechanics, Feed-forward NN </vt:lpstr>
      <vt:lpstr>Contents</vt:lpstr>
      <vt:lpstr>Pytorch vs. Tensorflow</vt:lpstr>
      <vt:lpstr>What is Pytorch?</vt:lpstr>
      <vt:lpstr>What is Tensorflow?</vt:lpstr>
      <vt:lpstr>Difference - Adoption</vt:lpstr>
      <vt:lpstr>Difference – Graph definition</vt:lpstr>
      <vt:lpstr>Difference – Data loading</vt:lpstr>
      <vt:lpstr>Difference – Debugging</vt:lpstr>
      <vt:lpstr>Difference – Visualization</vt:lpstr>
      <vt:lpstr>Difference – Serialization</vt:lpstr>
      <vt:lpstr>Difference – Custom extensions</vt:lpstr>
      <vt:lpstr>Difference – Deployment</vt:lpstr>
      <vt:lpstr>Summary</vt:lpstr>
      <vt:lpstr>PyTorch Tensor</vt:lpstr>
      <vt:lpstr>Tensor</vt:lpstr>
      <vt:lpstr>Create Tensor</vt:lpstr>
      <vt:lpstr>Task #1</vt:lpstr>
      <vt:lpstr>Manipulate Tensor</vt:lpstr>
      <vt:lpstr>Task #2</vt:lpstr>
      <vt:lpstr>Tensor operation</vt:lpstr>
      <vt:lpstr>Task #3</vt:lpstr>
      <vt:lpstr>Data Loading and Processing</vt:lpstr>
      <vt:lpstr>Pytorch Autograd mechanics</vt:lpstr>
      <vt:lpstr>Implement Feed-Forward Neural Network with Pytorch</vt:lpstr>
      <vt:lpstr>Reference</vt:lpstr>
      <vt:lpstr>PowerPoint 프레젠테이션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Pytorch Basics</dc:title>
  <dc:creator>JUNSIK CHOI</dc:creator>
  <cp:lastModifiedBy>JUNSIK CHOI</cp:lastModifiedBy>
  <cp:revision>30</cp:revision>
  <cp:lastPrinted>2017-09-17T05:46:49Z</cp:lastPrinted>
  <dcterms:created xsi:type="dcterms:W3CDTF">2017-09-15T18:10:08Z</dcterms:created>
  <dcterms:modified xsi:type="dcterms:W3CDTF">2017-09-17T06:54:54Z</dcterms:modified>
</cp:coreProperties>
</file>

<file path=docProps/thumbnail.jpeg>
</file>